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85" r:id="rId5"/>
    <p:sldId id="276" r:id="rId6"/>
    <p:sldId id="260" r:id="rId7"/>
    <p:sldId id="293" r:id="rId8"/>
    <p:sldId id="277" r:id="rId9"/>
    <p:sldId id="294" r:id="rId10"/>
    <p:sldId id="278" r:id="rId11"/>
    <p:sldId id="279" r:id="rId12"/>
    <p:sldId id="280" r:id="rId13"/>
    <p:sldId id="281" r:id="rId14"/>
    <p:sldId id="292" r:id="rId15"/>
    <p:sldId id="295" r:id="rId16"/>
    <p:sldId id="296" r:id="rId17"/>
    <p:sldId id="268" r:id="rId18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07" autoAdjust="0"/>
  </p:normalViewPr>
  <p:slideViewPr>
    <p:cSldViewPr>
      <p:cViewPr>
        <p:scale>
          <a:sx n="75" d="100"/>
          <a:sy n="75" d="100"/>
        </p:scale>
        <p:origin x="-2664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F7A20D-183B-4FEC-8E70-465A345F4764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FA9A69-714B-492E-9313-E1A2155F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42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033A48-C6EB-4565-9B8E-3E4BC9C58D8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F8A016-7F5C-4B39-BF07-96111D9D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6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A016-7F5C-4B39-BF07-96111D9DE5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62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A016-7F5C-4B39-BF07-96111D9DE5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05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A016-7F5C-4B39-BF07-96111D9DE5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26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A016-7F5C-4B39-BF07-96111D9DE5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41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A016-7F5C-4B39-BF07-96111D9DE5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5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TPM- used to increase security by making</a:t>
            </a:r>
            <a:r>
              <a:rPr lang="en-US" baseline="0" dirty="0" smtClean="0"/>
              <a:t> a second chip on the processor that allows “safe world” program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A016-7F5C-4B39-BF07-96111D9DE5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02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A016-7F5C-4B39-BF07-96111D9DE5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0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A016-7F5C-4B39-BF07-96111D9DE5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5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A016-7F5C-4B39-BF07-96111D9DE5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46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A016-7F5C-4B39-BF07-96111D9DE5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7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A016-7F5C-4B39-BF07-96111D9DE5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50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A016-7F5C-4B39-BF07-96111D9DE5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0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4E390EA-6AFD-4B08-8D61-5DBFA50F6DB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1A9667-4928-47F7-8088-BA461005627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90EA-6AFD-4B08-8D61-5DBFA50F6DB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9667-4928-47F7-8088-BA4610056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90EA-6AFD-4B08-8D61-5DBFA50F6DB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9667-4928-47F7-8088-BA4610056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90EA-6AFD-4B08-8D61-5DBFA50F6DB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9667-4928-47F7-8088-BA4610056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90EA-6AFD-4B08-8D61-5DBFA50F6DB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9667-4928-47F7-8088-BA4610056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90EA-6AFD-4B08-8D61-5DBFA50F6DB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9667-4928-47F7-8088-BA46100562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90EA-6AFD-4B08-8D61-5DBFA50F6DB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9667-4928-47F7-8088-BA4610056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90EA-6AFD-4B08-8D61-5DBFA50F6DB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9667-4928-47F7-8088-BA4610056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90EA-6AFD-4B08-8D61-5DBFA50F6DB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9667-4928-47F7-8088-BA4610056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90EA-6AFD-4B08-8D61-5DBFA50F6DB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9667-4928-47F7-8088-BA461005627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90EA-6AFD-4B08-8D61-5DBFA50F6DB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9667-4928-47F7-8088-BA4610056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4E390EA-6AFD-4B08-8D61-5DBFA50F6DB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1A9667-4928-47F7-8088-BA46100562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Android Security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GROUP MAY 1208</a:t>
            </a:r>
            <a:br>
              <a:rPr lang="en-US" dirty="0" smtClean="0"/>
            </a:br>
            <a:r>
              <a:rPr lang="en-US" dirty="0" smtClean="0"/>
              <a:t>Alex </a:t>
            </a:r>
            <a:r>
              <a:rPr lang="en-US" dirty="0" err="1" smtClean="0"/>
              <a:t>Frisvold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Alex Meyer</a:t>
            </a:r>
            <a:br>
              <a:rPr lang="en-US" dirty="0" smtClean="0"/>
            </a:br>
            <a:r>
              <a:rPr lang="en-US" dirty="0" err="1" smtClean="0"/>
              <a:t>Nazmus</a:t>
            </a:r>
            <a:r>
              <a:rPr lang="en-US" dirty="0" smtClean="0"/>
              <a:t> </a:t>
            </a:r>
            <a:r>
              <a:rPr lang="en-US" dirty="0" err="1" smtClean="0"/>
              <a:t>Sakib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Eric Van Buren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500" l="10000" r="91000">
                        <a14:foregroundMark x1="49000" y1="15000" x2="49000" y2="15000"/>
                        <a14:foregroundMark x1="59500" y1="59500" x2="59500" y2="59500"/>
                        <a14:foregroundMark x1="65000" y1="53000" x2="65000" y2="53000"/>
                        <a14:foregroundMark x1="16500" y1="59000" x2="16500" y2="59000"/>
                        <a14:foregroundMark x1="85500" y1="44000" x2="85500" y2="44000"/>
                        <a14:foregroundMark x1="62000" y1="22000" x2="62000" y2="22000"/>
                        <a14:foregroundMark x1="38500" y1="20500" x2="38500" y2="20500"/>
                        <a14:backgroundMark x1="17000" y1="24000" x2="17000" y2="24000"/>
                        <a14:backgroundMark x1="83000" y1="11000" x2="83000" y2="11000"/>
                        <a14:backgroundMark x1="94000" y1="19000" x2="94000" y2="19000"/>
                        <a14:backgroundMark x1="96000" y1="81500" x2="96000" y2="81500"/>
                        <a14:backgroundMark x1="85500" y1="83000" x2="85500" y2="83000"/>
                        <a14:backgroundMark x1="49500" y1="89500" x2="49500" y2="89500"/>
                        <a14:backgroundMark x1="28500" y1="86500" x2="28500" y2="86500"/>
                        <a14:backgroundMark x1="22500" y1="52000" x2="22500" y2="52000"/>
                        <a14:backgroundMark x1="77500" y1="52000" x2="77500" y2="52000"/>
                        <a14:backgroundMark x1="54500" y1="33500" x2="54500" y2="33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43150"/>
            <a:ext cx="3657600" cy="36576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4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Fiasco Microkernel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by a group at TU-</a:t>
            </a:r>
            <a:r>
              <a:rPr lang="en-US" dirty="0" err="1" smtClean="0"/>
              <a:t>Dreseden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the only software that will run in the privileged or secure mode of the processor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Very small for security purposes</a:t>
            </a:r>
            <a:endParaRPr lang="en-US" dirty="0"/>
          </a:p>
        </p:txBody>
      </p:sp>
      <p:pic>
        <p:nvPicPr>
          <p:cNvPr id="3074" name="Picture 2" descr="http://os.inf.tu-dresden.de/fiasco/prev/ux/pics/log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9772" y1="58519" x2="26236" y2="36296"/>
                        <a14:foregroundMark x1="61977" y1="49877" x2="53992" y2="27901"/>
                        <a14:foregroundMark x1="82510" y1="74074" x2="82890" y2="66173"/>
                        <a14:foregroundMark x1="75665" y1="40247" x2="72243" y2="29630"/>
                        <a14:foregroundMark x1="16350" y1="36296" x2="22814" y2="24691"/>
                        <a14:foregroundMark x1="42966" y1="74321" x2="49430" y2="74568"/>
                        <a14:foregroundMark x1="4943" y1="94815" x2="3422" y2="86667"/>
                        <a14:foregroundMark x1="20532" y1="96543" x2="19772" y2="84938"/>
                        <a14:foregroundMark x1="34221" y1="97284" x2="36882" y2="86667"/>
                        <a14:foregroundMark x1="57414" y1="93086" x2="51711" y2="88889"/>
                        <a14:foregroundMark x1="70342" y1="91358" x2="71483" y2="89383"/>
                        <a14:foregroundMark x1="79087" y1="93333" x2="79848" y2="94321"/>
                        <a14:foregroundMark x1="88593" y1="86914" x2="88973" y2="86173"/>
                        <a14:foregroundMark x1="76426" y1="99259" x2="78327" y2="98025"/>
                        <a14:foregroundMark x1="79468" y1="60988" x2="79087" y2="60000"/>
                        <a14:foregroundMark x1="96198" y1="97037" x2="95817" y2="93086"/>
                        <a14:backgroundMark x1="68061" y1="5926" x2="93916" y2="24444"/>
                        <a14:backgroundMark x1="14829" y1="6173" x2="6844" y2="21975"/>
                        <a14:backgroundMark x1="6844" y1="80494" x2="63118" y2="82222"/>
                        <a14:backgroundMark x1="84791" y1="92346" x2="84411" y2="91358"/>
                        <a14:backgroundMark x1="36882" y1="99012" x2="36882" y2="97778"/>
                        <a14:backgroundMark x1="37643" y1="92840" x2="37643" y2="91852"/>
                        <a14:backgroundMark x1="92395" y1="93580" x2="92395" y2="91852"/>
                        <a14:backgroundMark x1="85171" y1="89630" x2="85551" y2="891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4319980"/>
            <a:ext cx="1371600" cy="211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7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baseline="30000" dirty="0" smtClean="0"/>
              <a:t>4</a:t>
            </a:r>
            <a:r>
              <a:rPr lang="en-US" dirty="0" smtClean="0"/>
              <a:t>Runtime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Offers a concise set of interfaces for building applications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omprised of low-level software components that interface directly with the microkernel</a:t>
            </a:r>
          </a:p>
          <a:p>
            <a:endParaRPr lang="en-US" dirty="0" smtClean="0"/>
          </a:p>
          <a:p>
            <a:r>
              <a:rPr lang="en-US" dirty="0" smtClean="0"/>
              <a:t>Libraries and interfaces are provided and object oriented</a:t>
            </a:r>
          </a:p>
        </p:txBody>
      </p:sp>
      <p:pic>
        <p:nvPicPr>
          <p:cNvPr id="4098" name="Picture 2" descr="http://os.inf.tu-dresden.de/L4/LinuxOnL4/g/l4linux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14400"/>
            <a:ext cx="19907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5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baseline="30000" dirty="0" smtClean="0"/>
              <a:t>4</a:t>
            </a:r>
            <a:r>
              <a:rPr lang="en-US" dirty="0" smtClean="0"/>
              <a:t>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erived from the L</a:t>
            </a:r>
            <a:r>
              <a:rPr lang="en-US" baseline="30000" dirty="0" smtClean="0"/>
              <a:t>4</a:t>
            </a:r>
            <a:r>
              <a:rPr lang="en-US" dirty="0" smtClean="0"/>
              <a:t>Linux project which is developed at TU-Dresden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Designed specifically to work with </a:t>
            </a:r>
            <a:r>
              <a:rPr lang="en-US" dirty="0" err="1" smtClean="0"/>
              <a:t>Fiasco.OC</a:t>
            </a:r>
            <a:r>
              <a:rPr lang="en-US" dirty="0" smtClean="0"/>
              <a:t> microkernel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Currently runs as Android version  2.2 (</a:t>
            </a:r>
            <a:r>
              <a:rPr lang="en-US" dirty="0" err="1" smtClean="0"/>
              <a:t>Froyo</a:t>
            </a:r>
            <a:r>
              <a:rPr lang="en-US" dirty="0" smtClean="0"/>
              <a:t>) or 2.3 (Gingerbread)</a:t>
            </a:r>
            <a:endParaRPr lang="en-US" dirty="0"/>
          </a:p>
        </p:txBody>
      </p:sp>
      <p:pic>
        <p:nvPicPr>
          <p:cNvPr id="5122" name="Picture 2" descr="http://os.inf.tu-dresden.de/L4/LinuxOnL4/g/l4linux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14400"/>
            <a:ext cx="19907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3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highest part of the stack will be a program we write that uses </a:t>
            </a:r>
            <a:r>
              <a:rPr lang="en-US" dirty="0" err="1" smtClean="0"/>
              <a:t>TrustZone’s</a:t>
            </a:r>
            <a:r>
              <a:rPr lang="en-US" dirty="0" smtClean="0"/>
              <a:t> TPM features</a:t>
            </a:r>
          </a:p>
          <a:p>
            <a:endParaRPr lang="en-US" dirty="0" smtClean="0"/>
          </a:p>
          <a:p>
            <a:r>
              <a:rPr lang="en-US" dirty="0" smtClean="0"/>
              <a:t>Application will make TrustZone calls to the microkernel</a:t>
            </a:r>
          </a:p>
        </p:txBody>
      </p:sp>
    </p:spTree>
    <p:extLst>
      <p:ext uri="{BB962C8B-B14F-4D97-AF65-F5344CB8AC3E}">
        <p14:creationId xmlns:p14="http://schemas.microsoft.com/office/powerpoint/2010/main" val="156239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is in Memory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057400"/>
            <a:ext cx="5181600" cy="3381375"/>
          </a:xfrm>
        </p:spPr>
      </p:pic>
      <p:sp>
        <p:nvSpPr>
          <p:cNvPr id="5" name="TextBox 4"/>
          <p:cNvSpPr txBox="1"/>
          <p:nvPr/>
        </p:nvSpPr>
        <p:spPr>
          <a:xfrm>
            <a:off x="1600200" y="51054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write to memory when needed, better performance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22800" y="5118100"/>
            <a:ext cx="314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Overwrite memory after every context switch, better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0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 OS: Windows Server 2008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VM Software: </a:t>
            </a:r>
            <a:r>
              <a:rPr lang="en-US" dirty="0" err="1" smtClean="0"/>
              <a:t>VMWorkstation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VM OS: </a:t>
            </a:r>
            <a:r>
              <a:rPr lang="en-US" dirty="0" err="1" smtClean="0"/>
              <a:t>Debian</a:t>
            </a:r>
            <a:r>
              <a:rPr lang="en-US" dirty="0" smtClean="0"/>
              <a:t> 6.0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413" y="3962400"/>
            <a:ext cx="978787" cy="1288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971800"/>
            <a:ext cx="1753147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9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accomplish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Pick out hypervisor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2) Get context switching between worlds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3) Add the TrustZone extension to the software that needs it 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4)Write the Android app to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599"/>
            <a:ext cx="8229600" cy="5144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7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project is through The </a:t>
            </a:r>
            <a:r>
              <a:rPr lang="en-US" b="1" dirty="0" smtClean="0"/>
              <a:t>Boeing Company</a:t>
            </a:r>
            <a:r>
              <a:rPr lang="en-US" dirty="0" smtClean="0"/>
              <a:t> and our advisor is </a:t>
            </a:r>
            <a:r>
              <a:rPr lang="en-US" b="1" dirty="0" smtClean="0"/>
              <a:t>Victor Lukasik</a:t>
            </a:r>
            <a:r>
              <a:rPr lang="en-US" dirty="0" smtClean="0"/>
              <a:t>, the manager of Boeing’s Cyber Mission Assurance group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Our </a:t>
            </a:r>
            <a:r>
              <a:rPr lang="en-US" b="1" dirty="0" smtClean="0"/>
              <a:t>faculty advisory </a:t>
            </a:r>
            <a:r>
              <a:rPr lang="en-US" dirty="0" smtClean="0"/>
              <a:t>at Iowa State is </a:t>
            </a:r>
            <a:r>
              <a:rPr lang="en-US" b="1" dirty="0" smtClean="0"/>
              <a:t>George </a:t>
            </a:r>
            <a:r>
              <a:rPr lang="en-US" b="1" dirty="0" err="1" smtClean="0"/>
              <a:t>Amariucai</a:t>
            </a:r>
            <a:endParaRPr lang="en-US" b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143000"/>
            <a:ext cx="2143125" cy="2143125"/>
          </a:xfrm>
          <a:prstGeom prst="rect">
            <a:avLst/>
          </a:prstGeom>
          <a:noFill/>
          <a:ln>
            <a:noFill/>
          </a:ln>
          <a:effectLst/>
          <a:scene3d>
            <a:camera prst="isometricLeftDown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8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791968"/>
            <a:ext cx="6777317" cy="30406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Attempt </a:t>
            </a:r>
            <a:r>
              <a:rPr lang="en-US" dirty="0" smtClean="0"/>
              <a:t>to write a </a:t>
            </a:r>
            <a:r>
              <a:rPr lang="en-US" dirty="0"/>
              <a:t>software TPM </a:t>
            </a:r>
            <a:r>
              <a:rPr lang="en-US" dirty="0" smtClean="0"/>
              <a:t>on an Android OS</a:t>
            </a:r>
          </a:p>
          <a:p>
            <a:endParaRPr lang="en-US" dirty="0"/>
          </a:p>
          <a:p>
            <a:r>
              <a:rPr lang="en-US" dirty="0" smtClean="0"/>
              <a:t>To accomplish this we will use an ARM security extension called TrustZone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To safely test the TPM we must have an emulator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22" b="93734" l="23818" r="77091">
                        <a14:foregroundMark x1="45273" y1="26110" x2="45273" y2="26110"/>
                        <a14:foregroundMark x1="71273" y1="46214" x2="71273" y2="46214"/>
                        <a14:foregroundMark x1="29818" y1="48303" x2="29818" y2="48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"/>
            <a:ext cx="3352800" cy="233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3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implement a software stack that allows the emulation of the Android operating system to use the functionality of ARM’s TrustZone</a:t>
            </a:r>
          </a:p>
          <a:p>
            <a:endParaRPr lang="en-US" dirty="0" smtClean="0"/>
          </a:p>
          <a:p>
            <a:r>
              <a:rPr lang="en-US" dirty="0" smtClean="0"/>
              <a:t>This is a proof of concept project for The Boeing Corporation so they can begin development with TrustZone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ARM’s processor extension that allows for a software TPM implementation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Available on all major ARM cell phone chips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is limited open source development with TrustZone</a:t>
            </a:r>
          </a:p>
        </p:txBody>
      </p:sp>
      <p:pic>
        <p:nvPicPr>
          <p:cNvPr id="1026" name="Picture 2" descr="http://www.arm.com/rximages/1097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2790825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0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TPM is a chip that resides on the motherboard, and provides 4 basic functionalities</a:t>
            </a:r>
          </a:p>
          <a:p>
            <a:pPr lvl="1" indent="-342900">
              <a:buAutoNum type="arabicParenR"/>
            </a:pPr>
            <a:r>
              <a:rPr lang="en-US" dirty="0"/>
              <a:t>Secure storage and reporting of platform configurations</a:t>
            </a:r>
          </a:p>
          <a:p>
            <a:pPr lvl="1" indent="-342900">
              <a:buAutoNum type="arabicParenR"/>
            </a:pPr>
            <a:r>
              <a:rPr lang="en-US" dirty="0"/>
              <a:t>Protected private key storage</a:t>
            </a:r>
          </a:p>
          <a:p>
            <a:pPr lvl="1" indent="-342900">
              <a:buAutoNum type="arabicParenR"/>
            </a:pPr>
            <a:r>
              <a:rPr lang="en-US" dirty="0"/>
              <a:t>Cryptographic functions</a:t>
            </a:r>
          </a:p>
          <a:p>
            <a:pPr lvl="1" indent="-342900">
              <a:buAutoNum type="arabicParenR"/>
            </a:pPr>
            <a:r>
              <a:rPr lang="en-US" dirty="0"/>
              <a:t>Initialization and management functions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0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Software Stack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433" y="2324100"/>
            <a:ext cx="3098146" cy="3508375"/>
          </a:xfrm>
        </p:spPr>
      </p:pic>
    </p:spTree>
    <p:extLst>
      <p:ext uri="{BB962C8B-B14F-4D97-AF65-F5344CB8AC3E}">
        <p14:creationId xmlns:p14="http://schemas.microsoft.com/office/powerpoint/2010/main" val="351103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 source hardware emulator used by Android developers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Main release does not contain TrustZone emulation capabilities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Johannes Winter is a computer scientist who modified QEMU for his own research so it can emulate TrustZone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2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communicate between QEMU and our two kernels, doing the context switching between them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We are still testing which one we would like to use</a:t>
            </a:r>
          </a:p>
          <a:p>
            <a:pPr lvl="1"/>
            <a:r>
              <a:rPr lang="en-US" dirty="0" smtClean="0"/>
              <a:t>NOVA, Choices, custom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806</TotalTime>
  <Words>405</Words>
  <Application>Microsoft Office PowerPoint</Application>
  <PresentationFormat>On-screen Show (4:3)</PresentationFormat>
  <Paragraphs>86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Android Security</vt:lpstr>
      <vt:lpstr>Advisors</vt:lpstr>
      <vt:lpstr>Problem Statement</vt:lpstr>
      <vt:lpstr>The Project </vt:lpstr>
      <vt:lpstr>TrustZone</vt:lpstr>
      <vt:lpstr>TPM Overview</vt:lpstr>
      <vt:lpstr>New Software Stack</vt:lpstr>
      <vt:lpstr>QEMU</vt:lpstr>
      <vt:lpstr>Hypervisor</vt:lpstr>
      <vt:lpstr>Fiasco Microkernel</vt:lpstr>
      <vt:lpstr>L4Runtime Environment</vt:lpstr>
      <vt:lpstr>L4Android</vt:lpstr>
      <vt:lpstr>Android Application</vt:lpstr>
      <vt:lpstr>Difference is in Memory</vt:lpstr>
      <vt:lpstr>Development Environment</vt:lpstr>
      <vt:lpstr>Things to accomplish</vt:lpstr>
      <vt:lpstr>PowerPoint Presentation</vt:lpstr>
    </vt:vector>
  </TitlesOfParts>
  <Company>ECpE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Security</dc:title>
  <dc:creator>Alexander M.. Frisvold</dc:creator>
  <cp:lastModifiedBy>Alex</cp:lastModifiedBy>
  <cp:revision>52</cp:revision>
  <cp:lastPrinted>2011-12-08T19:31:16Z</cp:lastPrinted>
  <dcterms:created xsi:type="dcterms:W3CDTF">2011-11-08T22:44:51Z</dcterms:created>
  <dcterms:modified xsi:type="dcterms:W3CDTF">2012-02-21T02:46:40Z</dcterms:modified>
</cp:coreProperties>
</file>