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71" autoAdjust="0"/>
  </p:normalViewPr>
  <p:slideViewPr>
    <p:cSldViewPr>
      <p:cViewPr>
        <p:scale>
          <a:sx n="30" d="100"/>
          <a:sy n="30" d="100"/>
        </p:scale>
        <p:origin x="-1596" y="648"/>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901446"/>
            <a:ext cx="27980640" cy="27310080"/>
          </a:xfrm>
        </p:spPr>
        <p:txBody>
          <a:bodyPr anchor="b">
            <a:noAutofit/>
          </a:bodyPr>
          <a:lstStyle>
            <a:lvl1pPr>
              <a:lnSpc>
                <a:spcPct val="100000"/>
              </a:lnSpc>
              <a:defRPr sz="38400"/>
            </a:lvl1pPr>
          </a:lstStyle>
          <a:p>
            <a:r>
              <a:rPr lang="en-US" smtClean="0"/>
              <a:t>Click to edit Master title style</a:t>
            </a:r>
            <a:endParaRPr lang="en-US" dirty="0"/>
          </a:p>
        </p:txBody>
      </p:sp>
      <p:sp>
        <p:nvSpPr>
          <p:cNvPr id="3" name="Subtitle 2"/>
          <p:cNvSpPr>
            <a:spLocks noGrp="1"/>
          </p:cNvSpPr>
          <p:nvPr>
            <p:ph type="subTitle" idx="1"/>
          </p:nvPr>
        </p:nvSpPr>
        <p:spPr>
          <a:xfrm>
            <a:off x="4937760" y="31699200"/>
            <a:ext cx="23042880" cy="7802880"/>
          </a:xfrm>
        </p:spPr>
        <p:txBody>
          <a:bodyPr>
            <a:normAutofit/>
          </a:bodyPr>
          <a:lstStyle>
            <a:lvl1pPr marL="0" indent="0" algn="ctr">
              <a:buNone/>
              <a:defRPr sz="11500">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02BBAAB-340E-4E7C-8DAD-8EBC652C127A}" type="datetimeFigureOut">
              <a:rPr lang="en-US" smtClean="0"/>
              <a:pPr/>
              <a:t>4/11/2012</a:t>
            </a:fld>
            <a:endParaRPr lang="en-US"/>
          </a:p>
        </p:txBody>
      </p:sp>
      <p:sp>
        <p:nvSpPr>
          <p:cNvPr id="8" name="Slide Number Placeholder 7"/>
          <p:cNvSpPr>
            <a:spLocks noGrp="1"/>
          </p:cNvSpPr>
          <p:nvPr>
            <p:ph type="sldNum" sz="quarter" idx="11"/>
          </p:nvPr>
        </p:nvSpPr>
        <p:spPr/>
        <p:txBody>
          <a:bodyPr/>
          <a:lstStyle/>
          <a:p>
            <a:fld id="{4F8197D9-0245-4F24-8190-F6031193361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BBAAB-340E-4E7C-8DAD-8EBC652C127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BBAAB-340E-4E7C-8DAD-8EBC652C127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02BBAAB-340E-4E7C-8DAD-8EBC652C127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8778243"/>
            <a:ext cx="27980640" cy="16032480"/>
          </a:xfrm>
        </p:spPr>
        <p:txBody>
          <a:bodyPr anchor="b"/>
          <a:lstStyle>
            <a:lvl1pPr algn="ctr" defTabSz="4389120" rtl="0" eaLnBrk="1" latinLnBrk="0" hangingPunct="1">
              <a:lnSpc>
                <a:spcPct val="100000"/>
              </a:lnSpc>
              <a:spcBef>
                <a:spcPct val="0"/>
              </a:spcBef>
              <a:buNone/>
              <a:defRPr lang="en-US" sz="230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2600327" y="26040086"/>
            <a:ext cx="27980640" cy="7244077"/>
          </a:xfrm>
        </p:spPr>
        <p:txBody>
          <a:bodyPr anchor="t"/>
          <a:lstStyle>
            <a:lvl1pPr marL="0" indent="0" algn="ctr">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BBAAB-340E-4E7C-8DAD-8EBC652C127A}"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197D9-0245-4F24-8190-F60311933613}" type="slidenum">
              <a:rPr lang="en-US" smtClean="0"/>
              <a:pPr/>
              <a:t>‹#›</a:t>
            </a:fld>
            <a:endParaRPr lang="en-US"/>
          </a:p>
        </p:txBody>
      </p:sp>
      <p:sp>
        <p:nvSpPr>
          <p:cNvPr id="7" name="Oval 6"/>
          <p:cNvSpPr/>
          <p:nvPr/>
        </p:nvSpPr>
        <p:spPr>
          <a:xfrm>
            <a:off x="16184880" y="25115520"/>
            <a:ext cx="305179" cy="542541"/>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Oval 7"/>
          <p:cNvSpPr/>
          <p:nvPr/>
        </p:nvSpPr>
        <p:spPr>
          <a:xfrm>
            <a:off x="16904970" y="25115520"/>
            <a:ext cx="305179" cy="542541"/>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9" name="Oval 8"/>
          <p:cNvSpPr/>
          <p:nvPr/>
        </p:nvSpPr>
        <p:spPr>
          <a:xfrm>
            <a:off x="15468221" y="25115520"/>
            <a:ext cx="305179" cy="542541"/>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15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02BBAAB-340E-4E7C-8DAD-8EBC652C127A}"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197D9-0245-4F24-8190-F60311933613}" type="slidenum">
              <a:rPr lang="en-US" smtClean="0"/>
              <a:pPr/>
              <a:t>‹#›</a:t>
            </a:fld>
            <a:endParaRPr lang="en-US"/>
          </a:p>
        </p:txBody>
      </p:sp>
      <p:sp>
        <p:nvSpPr>
          <p:cNvPr id="9" name="Content Placeholder 8"/>
          <p:cNvSpPr>
            <a:spLocks noGrp="1"/>
          </p:cNvSpPr>
          <p:nvPr>
            <p:ph sz="quarter" idx="13"/>
          </p:nvPr>
        </p:nvSpPr>
        <p:spPr>
          <a:xfrm>
            <a:off x="1316736" y="10241280"/>
            <a:ext cx="14549933" cy="28968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0241280"/>
            <a:ext cx="14544677" cy="3901440"/>
          </a:xfrm>
        </p:spPr>
        <p:txBody>
          <a:bodyPr anchor="b">
            <a:noAutofit/>
          </a:bodyPr>
          <a:lstStyle>
            <a:lvl1pPr marL="0" indent="0" algn="ctr">
              <a:buNone/>
              <a:defRPr sz="11500" b="0"/>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5" name="Text Placeholder 4"/>
          <p:cNvSpPr>
            <a:spLocks noGrp="1"/>
          </p:cNvSpPr>
          <p:nvPr>
            <p:ph type="body" sz="quarter" idx="3"/>
          </p:nvPr>
        </p:nvSpPr>
        <p:spPr>
          <a:xfrm>
            <a:off x="16733522" y="10241280"/>
            <a:ext cx="14550390" cy="3901440"/>
          </a:xfrm>
        </p:spPr>
        <p:txBody>
          <a:bodyPr anchor="b">
            <a:noAutofit/>
          </a:bodyPr>
          <a:lstStyle>
            <a:lvl1pPr marL="0" indent="0" algn="ctr">
              <a:buNone/>
              <a:defRPr sz="11500" b="0"/>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02BBAAB-340E-4E7C-8DAD-8EBC652C127A}"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197D9-0245-4F24-8190-F60311933613}" type="slidenum">
              <a:rPr lang="en-US" smtClean="0"/>
              <a:pPr/>
              <a:t>‹#›</a:t>
            </a:fld>
            <a:endParaRPr lang="en-US"/>
          </a:p>
        </p:txBody>
      </p:sp>
      <p:sp>
        <p:nvSpPr>
          <p:cNvPr id="11" name="Content Placeholder 10"/>
          <p:cNvSpPr>
            <a:spLocks noGrp="1"/>
          </p:cNvSpPr>
          <p:nvPr>
            <p:ph sz="quarter" idx="13"/>
          </p:nvPr>
        </p:nvSpPr>
        <p:spPr>
          <a:xfrm>
            <a:off x="1645920" y="14162227"/>
            <a:ext cx="14549933" cy="25047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16821302" y="14162230"/>
            <a:ext cx="14549933" cy="250443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BBAAB-340E-4E7C-8DAD-8EBC652C127A}"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BBAAB-340E-4E7C-8DAD-8EBC652C127A}"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65515" y="1706880"/>
            <a:ext cx="10829927" cy="13411200"/>
          </a:xfrm>
        </p:spPr>
        <p:txBody>
          <a:bodyPr anchor="b"/>
          <a:lstStyle>
            <a:lvl1pPr algn="ctr">
              <a:lnSpc>
                <a:spcPct val="100000"/>
              </a:lnSpc>
              <a:defRPr sz="134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588895" y="1747523"/>
            <a:ext cx="17985107"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265515" y="15605763"/>
            <a:ext cx="10829927" cy="23601683"/>
          </a:xfrm>
        </p:spPr>
        <p:txBody>
          <a:bodyPr>
            <a:normAutofit/>
          </a:bodyPr>
          <a:lstStyle>
            <a:lvl1pPr marL="0" indent="0" algn="ctr">
              <a:lnSpc>
                <a:spcPct val="125000"/>
              </a:lnSpc>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BBAAB-340E-4E7C-8DAD-8EBC652C127A}"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474" y="1463040"/>
            <a:ext cx="20562566" cy="5730240"/>
          </a:xfrm>
        </p:spPr>
        <p:txBody>
          <a:bodyPr anchor="b"/>
          <a:lstStyle>
            <a:lvl1pPr algn="ctr">
              <a:lnSpc>
                <a:spcPct val="100000"/>
              </a:lnSpc>
              <a:defRPr sz="13400" b="0"/>
            </a:lvl1pPr>
          </a:lstStyle>
          <a:p>
            <a:r>
              <a:rPr lang="en-US" smtClean="0"/>
              <a:t>Click to edit Master title style</a:t>
            </a:r>
            <a:endParaRPr lang="en-US" dirty="0"/>
          </a:p>
        </p:txBody>
      </p:sp>
      <p:sp>
        <p:nvSpPr>
          <p:cNvPr id="3" name="Picture Placeholder 2"/>
          <p:cNvSpPr>
            <a:spLocks noGrp="1"/>
          </p:cNvSpPr>
          <p:nvPr>
            <p:ph type="pic" idx="1"/>
          </p:nvPr>
        </p:nvSpPr>
        <p:spPr>
          <a:xfrm>
            <a:off x="5429254" y="7315200"/>
            <a:ext cx="21797006" cy="29062682"/>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6046474" y="37185600"/>
            <a:ext cx="20562566" cy="3413760"/>
          </a:xfrm>
        </p:spPr>
        <p:txBody>
          <a:bodyPr>
            <a:normAutofit/>
          </a:bodyPr>
          <a:lstStyle>
            <a:lvl1pPr marL="0" indent="0" algn="ctr">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BBAAB-340E-4E7C-8DAD-8EBC652C127A}"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197D9-0245-4F24-8190-F603119336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0"/>
            <a:ext cx="29626560" cy="10241280"/>
          </a:xfrm>
          <a:prstGeom prst="rect">
            <a:avLst/>
          </a:prstGeom>
        </p:spPr>
        <p:txBody>
          <a:bodyPr vert="horz" lIns="438912" tIns="219456" rIns="438912" bIns="219456"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908051" y="40680643"/>
            <a:ext cx="7509510" cy="2336800"/>
          </a:xfrm>
          <a:prstGeom prst="rect">
            <a:avLst/>
          </a:prstGeom>
        </p:spPr>
        <p:txBody>
          <a:bodyPr vert="horz" lIns="438912" tIns="219456" rIns="219456" bIns="219456" rtlCol="0" anchor="ctr"/>
          <a:lstStyle>
            <a:lvl1pPr algn="r">
              <a:defRPr sz="5800">
                <a:solidFill>
                  <a:schemeClr val="tx1">
                    <a:lumMod val="65000"/>
                    <a:lumOff val="35000"/>
                  </a:schemeClr>
                </a:solidFill>
                <a:latin typeface="Century Gothic" pitchFamily="34" charset="0"/>
              </a:defRPr>
            </a:lvl1pPr>
          </a:lstStyle>
          <a:p>
            <a:fld id="{F02BBAAB-340E-4E7C-8DAD-8EBC652C127A}" type="datetimeFigureOut">
              <a:rPr lang="en-US" smtClean="0"/>
              <a:pPr/>
              <a:t>4/11/2012</a:t>
            </a:fld>
            <a:endParaRPr lang="en-US"/>
          </a:p>
        </p:txBody>
      </p:sp>
      <p:sp>
        <p:nvSpPr>
          <p:cNvPr id="5" name="Footer Placeholder 4"/>
          <p:cNvSpPr>
            <a:spLocks noGrp="1"/>
          </p:cNvSpPr>
          <p:nvPr>
            <p:ph type="ftr" sz="quarter" idx="3"/>
          </p:nvPr>
        </p:nvSpPr>
        <p:spPr>
          <a:xfrm>
            <a:off x="2372996" y="40680643"/>
            <a:ext cx="10252710" cy="2336800"/>
          </a:xfrm>
          <a:prstGeom prst="rect">
            <a:avLst/>
          </a:prstGeom>
        </p:spPr>
        <p:txBody>
          <a:bodyPr vert="horz" lIns="219456" tIns="219456" rIns="438912" bIns="219456" rtlCol="0" anchor="ctr"/>
          <a:lstStyle>
            <a:lvl1pPr algn="l">
              <a:defRPr sz="58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30755803" y="40680643"/>
            <a:ext cx="2023110" cy="2336800"/>
          </a:xfrm>
          <a:prstGeom prst="rect">
            <a:avLst/>
          </a:prstGeom>
        </p:spPr>
        <p:txBody>
          <a:bodyPr vert="horz" lIns="131674" tIns="219456" rIns="219456" bIns="219456" rtlCol="0" anchor="ctr"/>
          <a:lstStyle>
            <a:lvl1pPr algn="l">
              <a:defRPr sz="5800">
                <a:solidFill>
                  <a:schemeClr val="tx1">
                    <a:lumMod val="65000"/>
                    <a:lumOff val="35000"/>
                  </a:schemeClr>
                </a:solidFill>
                <a:latin typeface="Century Gothic" pitchFamily="34" charset="0"/>
              </a:defRPr>
            </a:lvl1pPr>
          </a:lstStyle>
          <a:p>
            <a:fld id="{4F8197D9-0245-4F24-8190-F60311933613}" type="slidenum">
              <a:rPr lang="en-US" smtClean="0"/>
              <a:pPr/>
              <a:t>‹#›</a:t>
            </a:fld>
            <a:endParaRPr lang="en-US"/>
          </a:p>
        </p:txBody>
      </p:sp>
      <p:sp>
        <p:nvSpPr>
          <p:cNvPr id="7" name="Oval 6"/>
          <p:cNvSpPr/>
          <p:nvPr/>
        </p:nvSpPr>
        <p:spPr>
          <a:xfrm>
            <a:off x="30447936" y="41596058"/>
            <a:ext cx="305179" cy="542541"/>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marL="0" algn="ctr" defTabSz="4389120" rtl="0" eaLnBrk="1" latinLnBrk="0" hangingPunct="1"/>
            <a:endParaRPr lang="en-US" sz="8600" kern="1200">
              <a:solidFill>
                <a:schemeClr val="lt1"/>
              </a:solidFill>
              <a:latin typeface="+mn-lt"/>
              <a:ea typeface="+mn-ea"/>
              <a:cs typeface="+mn-cs"/>
            </a:endParaRPr>
          </a:p>
        </p:txBody>
      </p:sp>
      <p:sp>
        <p:nvSpPr>
          <p:cNvPr id="8" name="Oval 7"/>
          <p:cNvSpPr/>
          <p:nvPr/>
        </p:nvSpPr>
        <p:spPr>
          <a:xfrm>
            <a:off x="2048829" y="41596058"/>
            <a:ext cx="305179" cy="542541"/>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389120" rtl="0" eaLnBrk="1" latinLnBrk="0" hangingPunct="1">
        <a:lnSpc>
          <a:spcPts val="27840"/>
        </a:lnSpc>
        <a:spcBef>
          <a:spcPct val="0"/>
        </a:spcBef>
        <a:buNone/>
        <a:defRPr sz="259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1645920" indent="-1645920" algn="l" defTabSz="4389120" rtl="0" eaLnBrk="1" latinLnBrk="0" hangingPunct="1">
        <a:spcBef>
          <a:spcPct val="20000"/>
        </a:spcBef>
        <a:buFont typeface="Arial" pitchFamily="34" charset="0"/>
        <a:buChar char="•"/>
        <a:defRPr sz="11500" kern="1200">
          <a:solidFill>
            <a:schemeClr val="tx1">
              <a:lumMod val="50000"/>
              <a:lumOff val="50000"/>
            </a:schemeClr>
          </a:solidFill>
          <a:latin typeface="+mj-lt"/>
          <a:ea typeface="+mn-ea"/>
          <a:cs typeface="+mn-cs"/>
        </a:defRPr>
      </a:lvl1pPr>
      <a:lvl2pPr marL="3566160" indent="-137160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2pPr>
      <a:lvl3pPr marL="548640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3pPr>
      <a:lvl4pPr marL="768096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4pPr>
      <a:lvl5pPr marL="987552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5pPr>
      <a:lvl6pPr marL="1207008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6pPr>
      <a:lvl7pPr marL="1426464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7pPr>
      <a:lvl8pPr marL="1645920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8pPr>
      <a:lvl9pPr marL="1865376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17" Type="http://schemas.microsoft.com/office/2007/relationships/hdphoto" Target="../media/hdphoto4.wdp"/><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prstClr val="black"/>
              <a:schemeClr val="accent6">
                <a:tint val="45000"/>
                <a:satMod val="400000"/>
              </a:schemeClr>
            </a:duotone>
            <a:lum bright="-4000"/>
            <a:extLst>
              <a:ext uri="{28A0092B-C50C-407E-A947-70E740481C1C}">
                <a14:useLocalDpi xmlns:a14="http://schemas.microsoft.com/office/drawing/2010/main" val="0"/>
              </a:ext>
            </a:extLst>
          </a:blip>
          <a:srcRect l="30371" r="30371" b="6914"/>
          <a:stretch/>
        </p:blipFill>
        <p:spPr bwMode="auto">
          <a:xfrm>
            <a:off x="19050" y="-15240"/>
            <a:ext cx="32918401" cy="43906440"/>
          </a:xfrm>
          <a:prstGeom prst="rect">
            <a:avLst/>
          </a:prstGeom>
          <a:solidFill>
            <a:schemeClr val="tx1">
              <a:lumMod val="50000"/>
            </a:schemeClr>
          </a:solidFill>
          <a:ln>
            <a:noFill/>
          </a:ln>
          <a:effectLst/>
        </p:spPr>
      </p:pic>
      <p:sp>
        <p:nvSpPr>
          <p:cNvPr id="4" name="TextBox 3"/>
          <p:cNvSpPr txBox="1"/>
          <p:nvPr/>
        </p:nvSpPr>
        <p:spPr>
          <a:xfrm>
            <a:off x="990617" y="707886"/>
            <a:ext cx="30937179" cy="1569660"/>
          </a:xfrm>
          <a:prstGeom prst="rect">
            <a:avLst/>
          </a:prstGeom>
          <a:solidFill>
            <a:schemeClr val="tx1">
              <a:lumMod val="50000"/>
              <a:alpha val="75000"/>
            </a:schemeClr>
          </a:solidFill>
          <a:ln>
            <a:noFill/>
          </a:ln>
          <a:effectLst>
            <a:reflection endPos="0" dir="5400000" sy="-100000" algn="bl" rotWithShape="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9600" b="1" dirty="0" smtClean="0">
                <a:solidFill>
                  <a:srgbClr val="92D050"/>
                </a:solidFill>
                <a:latin typeface="Trebuchet MS" pitchFamily="34" charset="0"/>
                <a:ea typeface="Tahoma" pitchFamily="34" charset="0"/>
                <a:cs typeface="Tahoma" pitchFamily="34" charset="0"/>
              </a:rPr>
              <a:t>Android Security Through ARM TrustZone Emulation</a:t>
            </a:r>
          </a:p>
        </p:txBody>
      </p:sp>
      <p:sp>
        <p:nvSpPr>
          <p:cNvPr id="5" name="TextBox 4"/>
          <p:cNvSpPr txBox="1"/>
          <p:nvPr/>
        </p:nvSpPr>
        <p:spPr>
          <a:xfrm>
            <a:off x="10058400" y="2971800"/>
            <a:ext cx="12801600" cy="1200329"/>
          </a:xfrm>
          <a:prstGeom prst="rect">
            <a:avLst/>
          </a:prstGeom>
          <a:solidFill>
            <a:schemeClr val="tx1">
              <a:lumMod val="50000"/>
              <a:alpha val="75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7200" b="1" dirty="0" smtClean="0">
                <a:solidFill>
                  <a:srgbClr val="92D050"/>
                </a:solidFill>
                <a:latin typeface="Trebuchet MS" pitchFamily="34" charset="0"/>
                <a:cs typeface="Times New Roman" pitchFamily="18" charset="0"/>
              </a:rPr>
              <a:t>Senior Design May 12-08</a:t>
            </a:r>
            <a:endParaRPr lang="en-US" sz="7200" b="1" dirty="0">
              <a:solidFill>
                <a:srgbClr val="92D050"/>
              </a:solidFill>
              <a:latin typeface="Trebuchet MS" pitchFamily="34" charset="0"/>
              <a:cs typeface="Times New Roman" pitchFamily="18" charset="0"/>
            </a:endParaRPr>
          </a:p>
        </p:txBody>
      </p:sp>
      <p:sp>
        <p:nvSpPr>
          <p:cNvPr id="6" name="TextBox 5"/>
          <p:cNvSpPr txBox="1"/>
          <p:nvPr/>
        </p:nvSpPr>
        <p:spPr>
          <a:xfrm>
            <a:off x="990596" y="5289827"/>
            <a:ext cx="14554200" cy="1107996"/>
          </a:xfrm>
          <a:prstGeom prst="rect">
            <a:avLst/>
          </a:prstGeom>
          <a:solidFill>
            <a:schemeClr val="tx1">
              <a:lumMod val="50000"/>
              <a:alpha val="75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Abstract</a:t>
            </a:r>
            <a:endParaRPr lang="en-US" sz="6600" b="1" dirty="0">
              <a:solidFill>
                <a:srgbClr val="92D050"/>
              </a:solidFill>
              <a:latin typeface="Trebuchet MS" pitchFamily="34" charset="0"/>
              <a:cs typeface="Times New Roman" pitchFamily="18" charset="0"/>
            </a:endParaRPr>
          </a:p>
        </p:txBody>
      </p:sp>
      <p:sp>
        <p:nvSpPr>
          <p:cNvPr id="8" name="TextBox 7"/>
          <p:cNvSpPr txBox="1"/>
          <p:nvPr/>
        </p:nvSpPr>
        <p:spPr>
          <a:xfrm>
            <a:off x="17373600" y="5289827"/>
            <a:ext cx="14554199" cy="1107996"/>
          </a:xfrm>
          <a:prstGeom prst="rect">
            <a:avLst/>
          </a:prstGeom>
          <a:solidFill>
            <a:schemeClr val="tx1">
              <a:lumMod val="50000"/>
              <a:alpha val="75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Design</a:t>
            </a:r>
            <a:endParaRPr lang="en-US" sz="6600" b="1" dirty="0">
              <a:solidFill>
                <a:srgbClr val="92D050"/>
              </a:solidFill>
              <a:latin typeface="Trebuchet MS" pitchFamily="34" charset="0"/>
              <a:cs typeface="Times New Roman" pitchFamily="18" charset="0"/>
            </a:endParaRPr>
          </a:p>
        </p:txBody>
      </p:sp>
      <p:sp>
        <p:nvSpPr>
          <p:cNvPr id="7" name="TextBox 6"/>
          <p:cNvSpPr txBox="1"/>
          <p:nvPr/>
        </p:nvSpPr>
        <p:spPr>
          <a:xfrm>
            <a:off x="990617" y="42214800"/>
            <a:ext cx="30937184" cy="861774"/>
          </a:xfrm>
          <a:prstGeom prst="rect">
            <a:avLst/>
          </a:prstGeom>
          <a:solidFill>
            <a:schemeClr val="tx1">
              <a:lumMod val="50000"/>
              <a:alpha val="75000"/>
            </a:schemeClr>
          </a:solidFill>
        </p:spPr>
        <p:txBody>
          <a:bodyPr wrap="square" rtlCol="0">
            <a:spAutoFit/>
          </a:bodyPr>
          <a:lstStyle/>
          <a:p>
            <a:pPr algn="ctr"/>
            <a:r>
              <a:rPr lang="en-US" sz="5000" b="1" dirty="0" smtClean="0">
                <a:solidFill>
                  <a:srgbClr val="92D050"/>
                </a:solidFill>
                <a:latin typeface="Tahoma" pitchFamily="34" charset="0"/>
                <a:ea typeface="Tahoma" pitchFamily="34" charset="0"/>
                <a:cs typeface="Tahoma" pitchFamily="34" charset="0"/>
              </a:rPr>
              <a:t>Alex </a:t>
            </a:r>
            <a:r>
              <a:rPr lang="en-US" sz="5000" b="1" dirty="0" err="1" smtClean="0">
                <a:solidFill>
                  <a:srgbClr val="92D050"/>
                </a:solidFill>
                <a:latin typeface="Tahoma" pitchFamily="34" charset="0"/>
                <a:ea typeface="Tahoma" pitchFamily="34" charset="0"/>
                <a:cs typeface="Tahoma" pitchFamily="34" charset="0"/>
              </a:rPr>
              <a:t>Frisvold</a:t>
            </a:r>
            <a:r>
              <a:rPr lang="en-US" sz="5000" b="1" dirty="0" smtClean="0">
                <a:solidFill>
                  <a:srgbClr val="92D050"/>
                </a:solidFill>
                <a:latin typeface="Tahoma" pitchFamily="34" charset="0"/>
                <a:ea typeface="Tahoma" pitchFamily="34" charset="0"/>
                <a:cs typeface="Tahoma" pitchFamily="34" charset="0"/>
              </a:rPr>
              <a:t>                   Alex Meyer                   </a:t>
            </a:r>
            <a:r>
              <a:rPr lang="en-US" sz="5000" b="1" dirty="0" err="1" smtClean="0">
                <a:solidFill>
                  <a:srgbClr val="92D050"/>
                </a:solidFill>
                <a:latin typeface="Tahoma" pitchFamily="34" charset="0"/>
                <a:ea typeface="Tahoma" pitchFamily="34" charset="0"/>
                <a:cs typeface="Tahoma" pitchFamily="34" charset="0"/>
              </a:rPr>
              <a:t>Nazmus</a:t>
            </a:r>
            <a:r>
              <a:rPr lang="en-US" sz="5000" b="1" dirty="0" smtClean="0">
                <a:solidFill>
                  <a:srgbClr val="92D050"/>
                </a:solidFill>
                <a:latin typeface="Tahoma" pitchFamily="34" charset="0"/>
                <a:ea typeface="Tahoma" pitchFamily="34" charset="0"/>
                <a:cs typeface="Tahoma" pitchFamily="34" charset="0"/>
              </a:rPr>
              <a:t> </a:t>
            </a:r>
            <a:r>
              <a:rPr lang="en-US" sz="5000" b="1" dirty="0" err="1" smtClean="0">
                <a:solidFill>
                  <a:srgbClr val="92D050"/>
                </a:solidFill>
                <a:latin typeface="Tahoma" pitchFamily="34" charset="0"/>
                <a:ea typeface="Tahoma" pitchFamily="34" charset="0"/>
                <a:cs typeface="Tahoma" pitchFamily="34" charset="0"/>
              </a:rPr>
              <a:t>Sakib</a:t>
            </a:r>
            <a:r>
              <a:rPr lang="en-US" sz="5000" b="1" dirty="0" smtClean="0">
                <a:solidFill>
                  <a:srgbClr val="92D050"/>
                </a:solidFill>
                <a:latin typeface="Tahoma" pitchFamily="34" charset="0"/>
                <a:ea typeface="Tahoma" pitchFamily="34" charset="0"/>
                <a:cs typeface="Tahoma" pitchFamily="34" charset="0"/>
              </a:rPr>
              <a:t>                   Eric Van Buren</a:t>
            </a:r>
            <a:endParaRPr lang="en-US" sz="5000" b="1" dirty="0">
              <a:solidFill>
                <a:srgbClr val="92D050"/>
              </a:solidFill>
              <a:latin typeface="Tahoma" pitchFamily="34" charset="0"/>
              <a:ea typeface="Tahoma" pitchFamily="34" charset="0"/>
              <a:cs typeface="Tahoma" pitchFamily="34" charset="0"/>
            </a:endParaRPr>
          </a:p>
        </p:txBody>
      </p:sp>
      <p:sp>
        <p:nvSpPr>
          <p:cNvPr id="11" name="TextBox 10"/>
          <p:cNvSpPr txBox="1"/>
          <p:nvPr/>
        </p:nvSpPr>
        <p:spPr>
          <a:xfrm>
            <a:off x="990600" y="6858744"/>
            <a:ext cx="14554200" cy="7848302"/>
          </a:xfrm>
          <a:prstGeom prst="rect">
            <a:avLst/>
          </a:prstGeom>
          <a:solidFill>
            <a:schemeClr val="tx1">
              <a:lumMod val="50000"/>
              <a:alpha val="75000"/>
            </a:schemeClr>
          </a:solidFill>
          <a:ln>
            <a:noFill/>
          </a:ln>
        </p:spPr>
        <p:txBody>
          <a:bodyPr wrap="square" rtlCol="0">
            <a:spAutoFit/>
          </a:bodyPr>
          <a:lstStyle/>
          <a:p>
            <a:r>
              <a:rPr lang="en-US" sz="2800" dirty="0"/>
              <a:t>Our project is to develop a working emulator for an Android device so that it is able to accurately represent the security extension of the device’s CPU, known as ARM </a:t>
            </a:r>
            <a:r>
              <a:rPr lang="en-US" sz="2800" dirty="0" err="1"/>
              <a:t>TrustZone</a:t>
            </a:r>
            <a:r>
              <a:rPr lang="en-US" sz="2800" dirty="0"/>
              <a:t>. Using </a:t>
            </a:r>
            <a:r>
              <a:rPr lang="en-US" sz="2800" dirty="0" err="1"/>
              <a:t>TrustZone</a:t>
            </a:r>
            <a:r>
              <a:rPr lang="en-US" sz="2800" dirty="0"/>
              <a:t>, we will provide a Trusted Platform Module (TPM) service. </a:t>
            </a:r>
            <a:endParaRPr lang="en-US" sz="2800" dirty="0" smtClean="0"/>
          </a:p>
          <a:p>
            <a:endParaRPr lang="en-US" sz="2800" dirty="0"/>
          </a:p>
          <a:p>
            <a:r>
              <a:rPr lang="en-US" sz="2800" dirty="0"/>
              <a:t>As of right now, there are no commercial Android emulators that can correctly </a:t>
            </a:r>
            <a:r>
              <a:rPr lang="en-US" sz="2800" dirty="0" smtClean="0"/>
              <a:t>model</a:t>
            </a:r>
            <a:r>
              <a:rPr lang="en-US" sz="2800" dirty="0" smtClean="0"/>
              <a:t> the </a:t>
            </a:r>
            <a:r>
              <a:rPr lang="en-US" sz="2800" dirty="0"/>
              <a:t>ARM TrustZone. Therefore, application developers are forced to test their devices on actual hardware to see if their code works. This is both dangerous to the device and time consuming. The logical next step is to try and emulate the inner workings of this hardware so that developers can then start writing applications to use it</a:t>
            </a:r>
            <a:r>
              <a:rPr lang="en-US" sz="2800" dirty="0" smtClean="0"/>
              <a:t>.</a:t>
            </a:r>
          </a:p>
          <a:p>
            <a:endParaRPr lang="en-US" sz="2800" dirty="0"/>
          </a:p>
          <a:p>
            <a:r>
              <a:rPr lang="en-US" sz="2800" dirty="0"/>
              <a:t>ARM </a:t>
            </a:r>
            <a:r>
              <a:rPr lang="en-US" sz="2800" dirty="0" err="1"/>
              <a:t>TrustZone</a:t>
            </a:r>
            <a:r>
              <a:rPr lang="en-US" sz="2800" dirty="0"/>
              <a:t> works by providing two virtual processors backed by hardware based access control. This enables the application core to switch between two states, referred to a worlds, in order to prevent information from leaking from the more trusted world (secure world) to the less secure world (non-secure world</a:t>
            </a:r>
            <a:r>
              <a:rPr lang="en-US" sz="2800" dirty="0" smtClean="0"/>
              <a:t>).</a:t>
            </a:r>
          </a:p>
          <a:p>
            <a:endParaRPr lang="en-US" sz="2800" dirty="0"/>
          </a:p>
          <a:p>
            <a:r>
              <a:rPr lang="en-US" sz="2800" dirty="0"/>
              <a:t>The way we approached this problem was by constructing a software stack consisting of a hardware emulator, a microkernel, a run-time environment, and the Android OS. We made necessary modifications to different layers in the stack to allow </a:t>
            </a:r>
            <a:r>
              <a:rPr lang="en-US" sz="2800" dirty="0" err="1"/>
              <a:t>TrustZone</a:t>
            </a:r>
            <a:r>
              <a:rPr lang="en-US" sz="2800" dirty="0"/>
              <a:t> support. </a:t>
            </a:r>
            <a:endParaRPr lang="en-US" sz="2800" dirty="0">
              <a:solidFill>
                <a:srgbClr val="92D050"/>
              </a:solidFill>
              <a:latin typeface="Times New Roman" pitchFamily="18" charset="0"/>
              <a:cs typeface="Times New Roman" pitchFamily="18" charset="0"/>
            </a:endParaRPr>
          </a:p>
        </p:txBody>
      </p:sp>
      <p:sp>
        <p:nvSpPr>
          <p:cNvPr id="12" name="TextBox 11"/>
          <p:cNvSpPr txBox="1"/>
          <p:nvPr/>
        </p:nvSpPr>
        <p:spPr>
          <a:xfrm>
            <a:off x="1028717" y="14979546"/>
            <a:ext cx="14554204" cy="1107996"/>
          </a:xfrm>
          <a:prstGeom prst="rect">
            <a:avLst/>
          </a:prstGeom>
          <a:solidFill>
            <a:schemeClr val="tx1">
              <a:lumMod val="50000"/>
              <a:alpha val="75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Requirements</a:t>
            </a:r>
            <a:endParaRPr lang="en-US" sz="6600" b="1" dirty="0">
              <a:solidFill>
                <a:srgbClr val="92D050"/>
              </a:solidFill>
              <a:latin typeface="Trebuchet MS" pitchFamily="34" charset="0"/>
              <a:cs typeface="Times New Roman" pitchFamily="18" charset="0"/>
            </a:endParaRPr>
          </a:p>
        </p:txBody>
      </p:sp>
      <p:sp>
        <p:nvSpPr>
          <p:cNvPr id="19" name="TextBox 18"/>
          <p:cNvSpPr txBox="1"/>
          <p:nvPr/>
        </p:nvSpPr>
        <p:spPr>
          <a:xfrm>
            <a:off x="17373600" y="14554200"/>
            <a:ext cx="14554200" cy="4832092"/>
          </a:xfrm>
          <a:prstGeom prst="rect">
            <a:avLst/>
          </a:prstGeom>
          <a:solidFill>
            <a:schemeClr val="tx1">
              <a:lumMod val="50000"/>
              <a:alpha val="75000"/>
            </a:schemeClr>
          </a:solidFill>
          <a:ln>
            <a:noFill/>
          </a:ln>
        </p:spPr>
        <p:txBody>
          <a:bodyPr wrap="square" rtlCol="0">
            <a:spAutoFit/>
          </a:bodyPr>
          <a:lstStyle/>
          <a:p>
            <a:r>
              <a:rPr lang="en-US" sz="2800" b="1" dirty="0">
                <a:solidFill>
                  <a:srgbClr val="92D050"/>
                </a:solidFill>
              </a:rPr>
              <a:t>QEMU</a:t>
            </a:r>
            <a:r>
              <a:rPr lang="en-US" sz="2800" b="1" dirty="0"/>
              <a:t> – </a:t>
            </a:r>
            <a:r>
              <a:rPr lang="en-US" sz="2800" dirty="0"/>
              <a:t>a powerful processor emulator that uses dynamic binary translation to allow it to be ported to many different CPU architectures</a:t>
            </a:r>
            <a:r>
              <a:rPr lang="en-US" sz="2800" dirty="0" smtClean="0"/>
              <a:t>. The hardware emulation of the ARM TrustZone is implemented here.</a:t>
            </a:r>
          </a:p>
          <a:p>
            <a:r>
              <a:rPr lang="en-US" sz="2800" b="1" dirty="0">
                <a:solidFill>
                  <a:srgbClr val="92D050"/>
                </a:solidFill>
              </a:rPr>
              <a:t>Fiasco</a:t>
            </a:r>
            <a:r>
              <a:rPr lang="en-US" sz="2800" b="1" dirty="0"/>
              <a:t> </a:t>
            </a:r>
            <a:r>
              <a:rPr lang="en-US" sz="2800" b="1" dirty="0">
                <a:solidFill>
                  <a:srgbClr val="92D050"/>
                </a:solidFill>
              </a:rPr>
              <a:t>Microkernel</a:t>
            </a:r>
            <a:r>
              <a:rPr lang="en-US" sz="2800" b="1" dirty="0"/>
              <a:t> – </a:t>
            </a:r>
            <a:r>
              <a:rPr lang="en-US" sz="2800" dirty="0"/>
              <a:t>software needed to implement the runtime environment that will run on top of it, this is the only piece of software that will run in the secure world of the processor</a:t>
            </a:r>
            <a:r>
              <a:rPr lang="en-US" sz="2800" dirty="0" smtClean="0"/>
              <a:t>. The memory management unit of Fiasco has been modified to implement the memory separation required. </a:t>
            </a:r>
          </a:p>
          <a:p>
            <a:r>
              <a:rPr lang="en-US" sz="2800" b="1" dirty="0">
                <a:solidFill>
                  <a:srgbClr val="92D050"/>
                </a:solidFill>
              </a:rPr>
              <a:t>Fiasco</a:t>
            </a:r>
            <a:r>
              <a:rPr lang="en-US" sz="2800" b="1" dirty="0"/>
              <a:t> </a:t>
            </a:r>
            <a:r>
              <a:rPr lang="en-US" sz="2800" b="1" dirty="0">
                <a:solidFill>
                  <a:srgbClr val="92D050"/>
                </a:solidFill>
              </a:rPr>
              <a:t>L4Re</a:t>
            </a:r>
            <a:r>
              <a:rPr lang="en-US" sz="2800" dirty="0">
                <a:solidFill>
                  <a:srgbClr val="92D050"/>
                </a:solidFill>
              </a:rPr>
              <a:t> </a:t>
            </a:r>
            <a:r>
              <a:rPr lang="en-US" sz="2800" dirty="0"/>
              <a:t>– provides a basic set of services and abstractions, which will be used to implement and run applications on top of the microkernel</a:t>
            </a:r>
            <a:r>
              <a:rPr lang="en-US" sz="2800" dirty="0" smtClean="0"/>
              <a:t>.</a:t>
            </a:r>
            <a:endParaRPr lang="en-US" sz="2800" dirty="0"/>
          </a:p>
          <a:p>
            <a:r>
              <a:rPr lang="en-US" sz="2800" b="1" dirty="0">
                <a:solidFill>
                  <a:srgbClr val="92D050"/>
                </a:solidFill>
              </a:rPr>
              <a:t>L4</a:t>
            </a:r>
            <a:r>
              <a:rPr lang="en-US" sz="2800" b="1" dirty="0"/>
              <a:t> </a:t>
            </a:r>
            <a:r>
              <a:rPr lang="en-US" sz="2800" b="1" dirty="0">
                <a:solidFill>
                  <a:srgbClr val="92D050"/>
                </a:solidFill>
              </a:rPr>
              <a:t>Android</a:t>
            </a:r>
            <a:r>
              <a:rPr lang="en-US" sz="2800" b="1" dirty="0"/>
              <a:t> – </a:t>
            </a:r>
            <a:r>
              <a:rPr lang="en-US" sz="2800" dirty="0"/>
              <a:t>an operating system developed to run on top of the Fiasco L4Re run-time environment, provides a layer for us to develop applications on top of</a:t>
            </a:r>
            <a:r>
              <a:rPr lang="en-US" sz="2800" dirty="0" smtClean="0"/>
              <a:t>.</a:t>
            </a:r>
          </a:p>
        </p:txBody>
      </p:sp>
      <p:sp>
        <p:nvSpPr>
          <p:cNvPr id="2" name="Rectangle 2"/>
          <p:cNvSpPr>
            <a:spLocks noChangeArrowheads="1"/>
          </p:cNvSpPr>
          <p:nvPr/>
        </p:nvSpPr>
        <p:spPr bwMode="auto">
          <a:xfrm>
            <a:off x="0" y="43934"/>
            <a:ext cx="6463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1028743" y="16566217"/>
            <a:ext cx="7086583" cy="830997"/>
          </a:xfrm>
          <a:prstGeom prst="rect">
            <a:avLst/>
          </a:prstGeom>
          <a:solidFill>
            <a:schemeClr val="tx1">
              <a:lumMod val="50000"/>
              <a:alpha val="75000"/>
            </a:schemeClr>
          </a:solidFill>
          <a:ln>
            <a:noFill/>
          </a:ln>
        </p:spPr>
        <p:txBody>
          <a:bodyPr wrap="square" rtlCol="0">
            <a:spAutoFit/>
          </a:bodyPr>
          <a:lstStyle/>
          <a:p>
            <a:pPr algn="ctr"/>
            <a:r>
              <a:rPr lang="en-US" sz="4800" dirty="0" smtClean="0">
                <a:solidFill>
                  <a:srgbClr val="92D050"/>
                </a:solidFill>
                <a:latin typeface="Trebuchet MS" pitchFamily="34" charset="0"/>
                <a:cs typeface="Times New Roman" pitchFamily="18" charset="0"/>
              </a:rPr>
              <a:t>Functional</a:t>
            </a:r>
            <a:endParaRPr lang="en-US" sz="4800" dirty="0">
              <a:solidFill>
                <a:srgbClr val="92D050"/>
              </a:solidFill>
              <a:latin typeface="Trebuchet MS" pitchFamily="34" charset="0"/>
              <a:cs typeface="Times New Roman" pitchFamily="18" charset="0"/>
            </a:endParaRPr>
          </a:p>
        </p:txBody>
      </p:sp>
      <p:sp>
        <p:nvSpPr>
          <p:cNvPr id="21" name="TextBox 20"/>
          <p:cNvSpPr txBox="1"/>
          <p:nvPr/>
        </p:nvSpPr>
        <p:spPr>
          <a:xfrm>
            <a:off x="8204613" y="16566216"/>
            <a:ext cx="7391403" cy="830997"/>
          </a:xfrm>
          <a:prstGeom prst="rect">
            <a:avLst/>
          </a:prstGeom>
          <a:solidFill>
            <a:schemeClr val="tx1">
              <a:lumMod val="50000"/>
              <a:alpha val="75000"/>
            </a:schemeClr>
          </a:solidFill>
          <a:ln>
            <a:noFill/>
          </a:ln>
        </p:spPr>
        <p:txBody>
          <a:bodyPr wrap="square" rtlCol="0">
            <a:spAutoFit/>
          </a:bodyPr>
          <a:lstStyle/>
          <a:p>
            <a:pPr algn="ctr"/>
            <a:r>
              <a:rPr lang="en-US" sz="4800" dirty="0" smtClean="0">
                <a:solidFill>
                  <a:srgbClr val="92D050"/>
                </a:solidFill>
                <a:latin typeface="Trebuchet MS" pitchFamily="34" charset="0"/>
                <a:cs typeface="Times New Roman" pitchFamily="18" charset="0"/>
              </a:rPr>
              <a:t>Non-Functional</a:t>
            </a:r>
            <a:endParaRPr lang="en-US" sz="4800" dirty="0">
              <a:solidFill>
                <a:srgbClr val="92D050"/>
              </a:solidFill>
              <a:latin typeface="Trebuchet MS" pitchFamily="34" charset="0"/>
              <a:cs typeface="Times New Roman" pitchFamily="18" charset="0"/>
            </a:endParaRPr>
          </a:p>
        </p:txBody>
      </p:sp>
      <p:sp>
        <p:nvSpPr>
          <p:cNvPr id="23" name="TextBox 22"/>
          <p:cNvSpPr txBox="1"/>
          <p:nvPr/>
        </p:nvSpPr>
        <p:spPr>
          <a:xfrm>
            <a:off x="1028725" y="17598853"/>
            <a:ext cx="7086601" cy="4401205"/>
          </a:xfrm>
          <a:prstGeom prst="rect">
            <a:avLst/>
          </a:prstGeom>
          <a:solidFill>
            <a:schemeClr val="tx1">
              <a:lumMod val="50000"/>
              <a:alpha val="75000"/>
            </a:schemeClr>
          </a:solidFill>
          <a:ln>
            <a:noFill/>
          </a:ln>
        </p:spPr>
        <p:txBody>
          <a:bodyPr wrap="square" rtlCol="0">
            <a:spAutoFit/>
          </a:bodyPr>
          <a:lstStyle/>
          <a:p>
            <a:pPr>
              <a:buFont typeface="Arial" pitchFamily="34" charset="0"/>
              <a:buChar char="•"/>
            </a:pPr>
            <a:r>
              <a:rPr lang="en-US" sz="2800" dirty="0" err="1" smtClean="0"/>
              <a:t>Fiasco.OC</a:t>
            </a:r>
            <a:r>
              <a:rPr lang="en-US" sz="2800" dirty="0" smtClean="0"/>
              <a:t> microkernel will run seamlessly over </a:t>
            </a:r>
            <a:r>
              <a:rPr lang="en-US" sz="2800" dirty="0" err="1" smtClean="0"/>
              <a:t>Mr.Winter’s</a:t>
            </a:r>
            <a:r>
              <a:rPr lang="en-US" sz="2800" dirty="0" smtClean="0"/>
              <a:t> QEMU</a:t>
            </a:r>
          </a:p>
          <a:p>
            <a:pPr>
              <a:buFont typeface="Arial" pitchFamily="34" charset="0"/>
              <a:buChar char="•"/>
            </a:pPr>
            <a:r>
              <a:rPr lang="en-US" sz="2800" dirty="0" smtClean="0"/>
              <a:t>L4RE will run seamlessly over </a:t>
            </a:r>
            <a:r>
              <a:rPr lang="en-US" sz="2800" dirty="0" err="1" smtClean="0"/>
              <a:t>Fiasco.OC</a:t>
            </a:r>
            <a:r>
              <a:rPr lang="en-US" sz="2800" dirty="0" smtClean="0"/>
              <a:t> </a:t>
            </a:r>
          </a:p>
          <a:p>
            <a:pPr>
              <a:buFont typeface="Arial" pitchFamily="34" charset="0"/>
              <a:buChar char="•"/>
            </a:pPr>
            <a:r>
              <a:rPr lang="en-US" sz="2800" dirty="0" smtClean="0"/>
              <a:t>The L4Android will run seamlessly over L4RE</a:t>
            </a:r>
          </a:p>
          <a:p>
            <a:pPr>
              <a:buFont typeface="Arial" pitchFamily="34" charset="0"/>
              <a:buChar char="•"/>
            </a:pPr>
            <a:r>
              <a:rPr lang="en-US" sz="2800" dirty="0" smtClean="0"/>
              <a:t>An Android application will use the TPM services provided </a:t>
            </a:r>
          </a:p>
          <a:p>
            <a:pPr>
              <a:buFont typeface="Arial" pitchFamily="34" charset="0"/>
              <a:buChar char="•"/>
            </a:pPr>
            <a:r>
              <a:rPr lang="en-US" sz="2800" dirty="0" smtClean="0"/>
              <a:t>Modifications made to any components of the stack will not adversely affect existing functionality</a:t>
            </a:r>
            <a:endParaRPr lang="en-US" sz="2800" dirty="0"/>
          </a:p>
        </p:txBody>
      </p:sp>
      <p:sp>
        <p:nvSpPr>
          <p:cNvPr id="24" name="TextBox 23"/>
          <p:cNvSpPr txBox="1"/>
          <p:nvPr/>
        </p:nvSpPr>
        <p:spPr>
          <a:xfrm>
            <a:off x="8204613" y="17598853"/>
            <a:ext cx="7378314" cy="4401205"/>
          </a:xfrm>
          <a:prstGeom prst="rect">
            <a:avLst/>
          </a:prstGeom>
          <a:solidFill>
            <a:schemeClr val="tx1">
              <a:lumMod val="50000"/>
              <a:alpha val="75000"/>
            </a:schemeClr>
          </a:solidFill>
          <a:ln>
            <a:noFill/>
          </a:ln>
        </p:spPr>
        <p:txBody>
          <a:bodyPr wrap="square" rtlCol="0">
            <a:spAutoFit/>
          </a:bodyPr>
          <a:lstStyle/>
          <a:p>
            <a:pPr>
              <a:buFont typeface="Arial" pitchFamily="34" charset="0"/>
              <a:buChar char="•"/>
            </a:pPr>
            <a:r>
              <a:rPr lang="en-US" sz="2800" dirty="0" smtClean="0"/>
              <a:t>The stack will provide the user with a secure environment</a:t>
            </a:r>
          </a:p>
          <a:p>
            <a:pPr>
              <a:buFont typeface="Arial" pitchFamily="34" charset="0"/>
              <a:buChar char="•"/>
            </a:pPr>
            <a:r>
              <a:rPr lang="en-US" sz="2800" dirty="0" smtClean="0"/>
              <a:t>The stack will run at a usable speed</a:t>
            </a:r>
          </a:p>
          <a:p>
            <a:pPr>
              <a:buFont typeface="Arial" pitchFamily="34" charset="0"/>
              <a:buChar char="•"/>
            </a:pPr>
            <a:r>
              <a:rPr lang="en-US" sz="2800" dirty="0" smtClean="0"/>
              <a:t>The stack will be stable and run reliably</a:t>
            </a:r>
          </a:p>
          <a:p>
            <a:pPr>
              <a:buFont typeface="Arial" pitchFamily="34" charset="0"/>
              <a:buChar char="•"/>
            </a:pPr>
            <a:r>
              <a:rPr lang="en-US" sz="2800" dirty="0" smtClean="0"/>
              <a:t>Modifications to QEMU, </a:t>
            </a:r>
            <a:r>
              <a:rPr lang="en-US" sz="2800" dirty="0" err="1" smtClean="0"/>
              <a:t>Fiasco.OC</a:t>
            </a:r>
            <a:r>
              <a:rPr lang="en-US" sz="2800" dirty="0" smtClean="0"/>
              <a:t> and L4Re will be written in C and ++</a:t>
            </a:r>
          </a:p>
          <a:p>
            <a:pPr>
              <a:buFont typeface="Arial" pitchFamily="34" charset="0"/>
              <a:buChar char="•"/>
            </a:pPr>
            <a:r>
              <a:rPr lang="en-US" sz="2800" dirty="0" smtClean="0"/>
              <a:t>Developed applications will use </a:t>
            </a:r>
            <a:r>
              <a:rPr lang="en-US" sz="2800" dirty="0" err="1" smtClean="0"/>
              <a:t>TrustZone</a:t>
            </a:r>
            <a:r>
              <a:rPr lang="en-US" sz="2800" dirty="0" smtClean="0"/>
              <a:t> and our TPM services in real time</a:t>
            </a:r>
          </a:p>
          <a:p>
            <a:pPr>
              <a:buFont typeface="Arial" pitchFamily="34" charset="0"/>
              <a:buChar char="•"/>
            </a:pPr>
            <a:r>
              <a:rPr lang="en-US" sz="2800" dirty="0" smtClean="0"/>
              <a:t>Our software stack will allow TPM services to be added later</a:t>
            </a:r>
            <a:endParaRPr lang="en-US" sz="2800" dirty="0"/>
          </a:p>
        </p:txBody>
      </p:sp>
      <p:sp>
        <p:nvSpPr>
          <p:cNvPr id="22" name="TextBox 21"/>
          <p:cNvSpPr txBox="1"/>
          <p:nvPr/>
        </p:nvSpPr>
        <p:spPr>
          <a:xfrm>
            <a:off x="1028717" y="24681753"/>
            <a:ext cx="14554205" cy="1107996"/>
          </a:xfrm>
          <a:prstGeom prst="rect">
            <a:avLst/>
          </a:prstGeom>
          <a:solidFill>
            <a:schemeClr val="tx1">
              <a:lumMod val="50000"/>
              <a:alpha val="77000"/>
            </a:schemeClr>
          </a:solidFill>
          <a:ln>
            <a:noFill/>
          </a:ln>
        </p:spPr>
        <p:txBody>
          <a:bodyPr wrap="square" rtlCol="0">
            <a:spAutoFit/>
          </a:bodyPr>
          <a:lstStyle/>
          <a:p>
            <a:pPr algn="ctr"/>
            <a:r>
              <a:rPr lang="en-US" sz="6600" b="1" dirty="0" err="1" smtClean="0">
                <a:solidFill>
                  <a:srgbClr val="92D050"/>
                </a:solidFill>
                <a:latin typeface="Trebuchet MS" pitchFamily="34" charset="0"/>
                <a:cs typeface="Times New Roman" pitchFamily="18" charset="0"/>
              </a:rPr>
              <a:t>TrustZone</a:t>
            </a:r>
            <a:endParaRPr lang="en-US" sz="6600" b="1" dirty="0">
              <a:solidFill>
                <a:srgbClr val="92D050"/>
              </a:solidFill>
              <a:latin typeface="Trebuchet MS" pitchFamily="34" charset="0"/>
              <a:cs typeface="Times New Roman" pitchFamily="18" charset="0"/>
            </a:endParaRPr>
          </a:p>
        </p:txBody>
      </p:sp>
      <p:sp>
        <p:nvSpPr>
          <p:cNvPr id="26" name="TextBox 25"/>
          <p:cNvSpPr txBox="1"/>
          <p:nvPr/>
        </p:nvSpPr>
        <p:spPr>
          <a:xfrm>
            <a:off x="990617" y="41148000"/>
            <a:ext cx="30937184" cy="861774"/>
          </a:xfrm>
          <a:prstGeom prst="rect">
            <a:avLst/>
          </a:prstGeom>
          <a:solidFill>
            <a:schemeClr val="tx1">
              <a:lumMod val="50000"/>
              <a:alpha val="75000"/>
            </a:schemeClr>
          </a:solidFill>
        </p:spPr>
        <p:txBody>
          <a:bodyPr wrap="square" rtlCol="0">
            <a:spAutoFit/>
          </a:bodyPr>
          <a:lstStyle/>
          <a:p>
            <a:pPr algn="ctr"/>
            <a:r>
              <a:rPr lang="en-US" sz="5000" b="1" dirty="0" smtClean="0">
                <a:solidFill>
                  <a:srgbClr val="92D050"/>
                </a:solidFill>
                <a:latin typeface="Tahoma" pitchFamily="34" charset="0"/>
                <a:ea typeface="Tahoma" pitchFamily="34" charset="0"/>
                <a:cs typeface="Tahoma" pitchFamily="34" charset="0"/>
              </a:rPr>
              <a:t>Advisor: George </a:t>
            </a:r>
            <a:r>
              <a:rPr lang="en-US" sz="5000" b="1" dirty="0" err="1" smtClean="0">
                <a:solidFill>
                  <a:srgbClr val="92D050"/>
                </a:solidFill>
                <a:latin typeface="Tahoma" pitchFamily="34" charset="0"/>
                <a:ea typeface="Tahoma" pitchFamily="34" charset="0"/>
                <a:cs typeface="Tahoma" pitchFamily="34" charset="0"/>
              </a:rPr>
              <a:t>Amariucai</a:t>
            </a:r>
            <a:r>
              <a:rPr lang="en-US" sz="5000" b="1" dirty="0" smtClean="0">
                <a:solidFill>
                  <a:srgbClr val="92D050"/>
                </a:solidFill>
                <a:latin typeface="Tahoma" pitchFamily="34" charset="0"/>
                <a:ea typeface="Tahoma" pitchFamily="34" charset="0"/>
                <a:cs typeface="Tahoma" pitchFamily="34" charset="0"/>
              </a:rPr>
              <a:t>		</a:t>
            </a:r>
            <a:r>
              <a:rPr lang="en-US" sz="5000" b="1" dirty="0" smtClean="0">
                <a:solidFill>
                  <a:srgbClr val="92D050"/>
                </a:solidFill>
                <a:latin typeface="Tahoma" pitchFamily="34" charset="0"/>
                <a:ea typeface="Tahoma" pitchFamily="34" charset="0"/>
                <a:cs typeface="Tahoma" pitchFamily="34" charset="0"/>
              </a:rPr>
              <a:t>Client: </a:t>
            </a:r>
            <a:r>
              <a:rPr lang="en-US" sz="5000" b="1" dirty="0" smtClean="0">
                <a:solidFill>
                  <a:srgbClr val="92D050"/>
                </a:solidFill>
                <a:latin typeface="Tahoma" pitchFamily="34" charset="0"/>
                <a:ea typeface="Tahoma" pitchFamily="34" charset="0"/>
                <a:cs typeface="Tahoma" pitchFamily="34" charset="0"/>
              </a:rPr>
              <a:t>The Boeing Company</a:t>
            </a:r>
            <a:endParaRPr lang="en-US" sz="5000" b="1" dirty="0">
              <a:solidFill>
                <a:srgbClr val="92D050"/>
              </a:solidFill>
              <a:latin typeface="Tahoma" pitchFamily="34" charset="0"/>
              <a:ea typeface="Tahoma" pitchFamily="34" charset="0"/>
              <a:cs typeface="Tahoma" pitchFamily="34" charset="0"/>
            </a:endParaRPr>
          </a:p>
        </p:txBody>
      </p:sp>
      <p:sp>
        <p:nvSpPr>
          <p:cNvPr id="27" name="TextBox 26"/>
          <p:cNvSpPr txBox="1"/>
          <p:nvPr/>
        </p:nvSpPr>
        <p:spPr>
          <a:xfrm>
            <a:off x="990616" y="32881722"/>
            <a:ext cx="14605400" cy="1107996"/>
          </a:xfrm>
          <a:prstGeom prst="rect">
            <a:avLst/>
          </a:prstGeom>
          <a:solidFill>
            <a:schemeClr val="tx1">
              <a:lumMod val="50000"/>
              <a:alpha val="77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Work Breakdown</a:t>
            </a:r>
            <a:endParaRPr lang="en-US" sz="6600" b="1" dirty="0">
              <a:solidFill>
                <a:srgbClr val="92D050"/>
              </a:solidFill>
              <a:latin typeface="Trebuchet MS" pitchFamily="34" charset="0"/>
              <a:cs typeface="Times New Roman" pitchFamily="18" charset="0"/>
            </a:endParaRPr>
          </a:p>
        </p:txBody>
      </p:sp>
      <p:sp>
        <p:nvSpPr>
          <p:cNvPr id="31" name="TextBox 30"/>
          <p:cNvSpPr txBox="1"/>
          <p:nvPr/>
        </p:nvSpPr>
        <p:spPr>
          <a:xfrm>
            <a:off x="990616" y="34318017"/>
            <a:ext cx="14605399" cy="6617196"/>
          </a:xfrm>
          <a:prstGeom prst="rect">
            <a:avLst/>
          </a:prstGeom>
          <a:solidFill>
            <a:schemeClr val="tx1">
              <a:lumMod val="50000"/>
              <a:alpha val="75000"/>
            </a:schemeClr>
          </a:solidFill>
          <a:ln>
            <a:noFill/>
          </a:ln>
        </p:spPr>
        <p:txBody>
          <a:bodyPr wrap="square" rtlCol="0">
            <a:spAutoFit/>
          </a:bodyPr>
          <a:lstStyle/>
          <a:p>
            <a:pPr algn="ctr"/>
            <a:endParaRPr lang="en-US" sz="8000" b="1" dirty="0" smtClean="0">
              <a:solidFill>
                <a:srgbClr val="92D050"/>
              </a:solidFill>
              <a:latin typeface="Trebuchet MS" pitchFamily="34" charset="0"/>
              <a:cs typeface="Times New Roman" pitchFamily="18" charset="0"/>
            </a:endParaRPr>
          </a:p>
          <a:p>
            <a:pPr algn="ctr"/>
            <a:endParaRPr lang="en-US" sz="8000" b="1" dirty="0">
              <a:solidFill>
                <a:srgbClr val="92D050"/>
              </a:solidFill>
              <a:latin typeface="Trebuchet MS" pitchFamily="34" charset="0"/>
              <a:cs typeface="Times New Roman" pitchFamily="18" charset="0"/>
            </a:endParaRPr>
          </a:p>
          <a:p>
            <a:pPr algn="ctr"/>
            <a:endParaRPr lang="en-US" sz="8000" b="1" dirty="0" smtClean="0">
              <a:solidFill>
                <a:srgbClr val="92D050"/>
              </a:solidFill>
              <a:latin typeface="Trebuchet MS" pitchFamily="34" charset="0"/>
              <a:cs typeface="Times New Roman" pitchFamily="18" charset="0"/>
            </a:endParaRPr>
          </a:p>
          <a:p>
            <a:pPr algn="ctr"/>
            <a:endParaRPr lang="en-US" sz="8000" b="1" dirty="0">
              <a:solidFill>
                <a:srgbClr val="92D050"/>
              </a:solidFill>
              <a:latin typeface="Trebuchet MS" pitchFamily="34" charset="0"/>
              <a:cs typeface="Times New Roman" pitchFamily="18" charset="0"/>
            </a:endParaRPr>
          </a:p>
          <a:p>
            <a:pPr algn="ctr"/>
            <a:endParaRPr lang="en-US" sz="1200" b="1" dirty="0">
              <a:solidFill>
                <a:srgbClr val="92D050"/>
              </a:solidFill>
              <a:latin typeface="Trebuchet MS" pitchFamily="34" charset="0"/>
              <a:cs typeface="Times New Roman" pitchFamily="18" charset="0"/>
            </a:endParaRPr>
          </a:p>
          <a:p>
            <a:pPr algn="ctr"/>
            <a:endParaRPr lang="en-US" sz="8000" b="1" dirty="0" smtClean="0">
              <a:solidFill>
                <a:srgbClr val="92D050"/>
              </a:solidFill>
              <a:latin typeface="Trebuchet MS" pitchFamily="34" charset="0"/>
              <a:cs typeface="Times New Roman" pitchFamily="18" charset="0"/>
            </a:endParaRPr>
          </a:p>
        </p:txBody>
      </p:sp>
      <p:pic>
        <p:nvPicPr>
          <p:cNvPr id="9"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58658" y="34415445"/>
            <a:ext cx="11418080" cy="677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7373599" y="6884144"/>
            <a:ext cx="14554202" cy="7478970"/>
          </a:xfrm>
          <a:prstGeom prst="rect">
            <a:avLst/>
          </a:prstGeom>
          <a:solidFill>
            <a:schemeClr val="tx1">
              <a:lumMod val="50000"/>
              <a:alpha val="75000"/>
            </a:schemeClr>
          </a:solidFill>
          <a:ln>
            <a:noFill/>
          </a:ln>
        </p:spPr>
        <p:txBody>
          <a:bodyPr wrap="square" rtlCol="0">
            <a:spAutoFit/>
          </a:bodyPr>
          <a:lstStyle/>
          <a:p>
            <a:pPr algn="ctr"/>
            <a:endParaRPr lang="en-US" sz="8000" b="1" dirty="0" smtClean="0">
              <a:solidFill>
                <a:srgbClr val="FF0000"/>
              </a:solidFill>
              <a:latin typeface="Trebuchet MS" pitchFamily="34" charset="0"/>
              <a:cs typeface="Times New Roman" pitchFamily="18" charset="0"/>
            </a:endParaRPr>
          </a:p>
          <a:p>
            <a:pPr algn="ctr"/>
            <a:endParaRPr lang="en-US" sz="8000" b="1" dirty="0">
              <a:solidFill>
                <a:srgbClr val="FF0000"/>
              </a:solidFill>
              <a:latin typeface="Trebuchet MS" pitchFamily="34" charset="0"/>
              <a:cs typeface="Times New Roman" pitchFamily="18" charset="0"/>
            </a:endParaRPr>
          </a:p>
          <a:p>
            <a:pPr algn="ctr"/>
            <a:endParaRPr lang="en-US" sz="8000" b="1" dirty="0" smtClean="0">
              <a:solidFill>
                <a:srgbClr val="FF0000"/>
              </a:solidFill>
              <a:latin typeface="Trebuchet MS" pitchFamily="34" charset="0"/>
              <a:cs typeface="Times New Roman" pitchFamily="18" charset="0"/>
            </a:endParaRPr>
          </a:p>
          <a:p>
            <a:pPr algn="ctr"/>
            <a:endParaRPr lang="en-US" sz="8000" b="1" dirty="0">
              <a:solidFill>
                <a:srgbClr val="FF0000"/>
              </a:solidFill>
              <a:latin typeface="Trebuchet MS" pitchFamily="34" charset="0"/>
              <a:cs typeface="Times New Roman" pitchFamily="18" charset="0"/>
            </a:endParaRPr>
          </a:p>
          <a:p>
            <a:pPr algn="ctr"/>
            <a:endParaRPr lang="en-US" sz="8000" b="1" dirty="0" smtClean="0">
              <a:solidFill>
                <a:srgbClr val="FF0000"/>
              </a:solidFill>
              <a:latin typeface="Trebuchet MS" pitchFamily="34" charset="0"/>
              <a:cs typeface="Times New Roman" pitchFamily="18" charset="0"/>
            </a:endParaRPr>
          </a:p>
          <a:p>
            <a:pPr algn="ctr"/>
            <a:endParaRPr lang="en-US" sz="8000" b="1" dirty="0">
              <a:solidFill>
                <a:srgbClr val="FF0000"/>
              </a:solidFill>
              <a:latin typeface="Trebuchet MS" pitchFamily="34" charset="0"/>
              <a:cs typeface="Times New Roman" pitchFamily="18"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1986" b="97305" l="6272" r="93380"/>
                    </a14:imgEffect>
                  </a14:imgLayer>
                </a14:imgProps>
              </a:ext>
              <a:ext uri="{28A0092B-C50C-407E-A947-70E740481C1C}">
                <a14:useLocalDpi xmlns:a14="http://schemas.microsoft.com/office/drawing/2010/main" val="0"/>
              </a:ext>
            </a:extLst>
          </a:blip>
          <a:stretch>
            <a:fillRect/>
          </a:stretch>
        </p:blipFill>
        <p:spPr>
          <a:xfrm>
            <a:off x="18583275" y="7030372"/>
            <a:ext cx="3133725" cy="6716063"/>
          </a:xfrm>
          <a:prstGeom prst="rect">
            <a:avLst/>
          </a:prstGeom>
        </p:spPr>
      </p:pic>
      <p:sp>
        <p:nvSpPr>
          <p:cNvPr id="36" name="TextBox 35"/>
          <p:cNvSpPr txBox="1"/>
          <p:nvPr/>
        </p:nvSpPr>
        <p:spPr>
          <a:xfrm>
            <a:off x="17373601" y="19778322"/>
            <a:ext cx="14706600" cy="1107996"/>
          </a:xfrm>
          <a:prstGeom prst="rect">
            <a:avLst/>
          </a:prstGeom>
          <a:solidFill>
            <a:schemeClr val="tx1">
              <a:lumMod val="50000"/>
              <a:alpha val="75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Context Switch</a:t>
            </a:r>
            <a:endParaRPr lang="en-US" sz="6600" b="1" dirty="0">
              <a:solidFill>
                <a:srgbClr val="92D050"/>
              </a:solidFill>
              <a:latin typeface="Trebuchet MS" pitchFamily="34" charset="0"/>
              <a:cs typeface="Times New Roman" pitchFamily="18" charset="0"/>
            </a:endParaRPr>
          </a:p>
        </p:txBody>
      </p:sp>
      <p:sp>
        <p:nvSpPr>
          <p:cNvPr id="63" name="TextBox 62"/>
          <p:cNvSpPr txBox="1"/>
          <p:nvPr/>
        </p:nvSpPr>
        <p:spPr>
          <a:xfrm>
            <a:off x="20802601" y="21154961"/>
            <a:ext cx="11277599" cy="2369880"/>
          </a:xfrm>
          <a:prstGeom prst="rect">
            <a:avLst/>
          </a:prstGeom>
          <a:solidFill>
            <a:schemeClr val="tx1">
              <a:lumMod val="50000"/>
              <a:alpha val="75000"/>
            </a:schemeClr>
          </a:solidFill>
          <a:ln>
            <a:noFill/>
          </a:ln>
        </p:spPr>
        <p:txBody>
          <a:bodyPr wrap="square" rtlCol="0">
            <a:spAutoFit/>
          </a:bodyPr>
          <a:lstStyle/>
          <a:p>
            <a:r>
              <a:rPr lang="en-US" sz="3600" dirty="0">
                <a:solidFill>
                  <a:srgbClr val="92D050"/>
                </a:solidFill>
              </a:rPr>
              <a:t> </a:t>
            </a:r>
            <a:r>
              <a:rPr lang="en-US" sz="3600" b="1" dirty="0" smtClean="0">
                <a:solidFill>
                  <a:srgbClr val="92D050"/>
                </a:solidFill>
              </a:rPr>
              <a:t>Full Context Switch (Secure World)</a:t>
            </a:r>
            <a:endParaRPr lang="en-US" sz="2800" b="1" dirty="0" smtClean="0"/>
          </a:p>
          <a:p>
            <a:r>
              <a:rPr lang="en-US" sz="2800" dirty="0" smtClean="0"/>
              <a:t>On </a:t>
            </a:r>
            <a:r>
              <a:rPr lang="en-US" sz="2800" dirty="0"/>
              <a:t>context switch</a:t>
            </a:r>
            <a:r>
              <a:rPr lang="en-US" sz="2800" dirty="0" smtClean="0"/>
              <a:t>:</a:t>
            </a:r>
            <a:endParaRPr lang="en-US" sz="2800" dirty="0"/>
          </a:p>
          <a:p>
            <a:pPr lvl="0"/>
            <a:r>
              <a:rPr lang="en-US" sz="2800" dirty="0" smtClean="0"/>
              <a:t>1) Write </a:t>
            </a:r>
            <a:r>
              <a:rPr lang="en-US" sz="2800" dirty="0"/>
              <a:t>back all modified CPU memory</a:t>
            </a:r>
          </a:p>
          <a:p>
            <a:pPr lvl="0"/>
            <a:r>
              <a:rPr lang="en-US" sz="2800" dirty="0" smtClean="0"/>
              <a:t>2) Zero </a:t>
            </a:r>
            <a:r>
              <a:rPr lang="en-US" sz="2800" dirty="0"/>
              <a:t>out before switching</a:t>
            </a:r>
          </a:p>
          <a:p>
            <a:r>
              <a:rPr lang="en-US" sz="2800" dirty="0" smtClean="0"/>
              <a:t>Attributes: More performance overhead but more secure</a:t>
            </a:r>
          </a:p>
        </p:txBody>
      </p:sp>
      <p:sp>
        <p:nvSpPr>
          <p:cNvPr id="64" name="TextBox 63"/>
          <p:cNvSpPr txBox="1"/>
          <p:nvPr/>
        </p:nvSpPr>
        <p:spPr>
          <a:xfrm>
            <a:off x="20802602" y="23743358"/>
            <a:ext cx="11277598" cy="1938992"/>
          </a:xfrm>
          <a:prstGeom prst="rect">
            <a:avLst/>
          </a:prstGeom>
          <a:solidFill>
            <a:schemeClr val="tx1">
              <a:lumMod val="50000"/>
              <a:alpha val="75000"/>
            </a:schemeClr>
          </a:solidFill>
          <a:ln>
            <a:noFill/>
          </a:ln>
        </p:spPr>
        <p:txBody>
          <a:bodyPr wrap="square" rtlCol="0">
            <a:spAutoFit/>
          </a:bodyPr>
          <a:lstStyle/>
          <a:p>
            <a:r>
              <a:rPr lang="en-US" sz="3600" b="1" dirty="0" smtClean="0">
                <a:solidFill>
                  <a:srgbClr val="92D050"/>
                </a:solidFill>
              </a:rPr>
              <a:t>Lazy Context Switch (Normal World)</a:t>
            </a:r>
            <a:endParaRPr lang="en-US" sz="2800" b="1" dirty="0"/>
          </a:p>
          <a:p>
            <a:r>
              <a:rPr lang="en-US" sz="2800" dirty="0" smtClean="0"/>
              <a:t>On </a:t>
            </a:r>
            <a:r>
              <a:rPr lang="en-US" sz="2800" dirty="0"/>
              <a:t>context switch</a:t>
            </a:r>
            <a:r>
              <a:rPr lang="en-US" sz="2800" dirty="0" smtClean="0"/>
              <a:t>:</a:t>
            </a:r>
            <a:endParaRPr lang="en-US" sz="2800" dirty="0"/>
          </a:p>
          <a:p>
            <a:pPr lvl="0"/>
            <a:r>
              <a:rPr lang="en-US" sz="2800" dirty="0" smtClean="0"/>
              <a:t>1) </a:t>
            </a:r>
            <a:r>
              <a:rPr lang="en-US" sz="2800" dirty="0" smtClean="0"/>
              <a:t>Only write back if CPU memory is modified or page fault occurs</a:t>
            </a:r>
            <a:endParaRPr lang="en-US" sz="2800" dirty="0"/>
          </a:p>
          <a:p>
            <a:r>
              <a:rPr lang="en-US" sz="2800" dirty="0" smtClean="0"/>
              <a:t>Attributes: Less overhead but also less secure</a:t>
            </a:r>
            <a:endParaRPr lang="en-US" sz="2800" dirty="0">
              <a:solidFill>
                <a:srgbClr val="92D050"/>
              </a:solidFill>
              <a:latin typeface="Times New Roman" pitchFamily="18" charset="0"/>
              <a:cs typeface="Times New Roman" pitchFamily="18" charset="0"/>
            </a:endParaRPr>
          </a:p>
        </p:txBody>
      </p:sp>
      <p:sp>
        <p:nvSpPr>
          <p:cNvPr id="65" name="TextBox 64"/>
          <p:cNvSpPr txBox="1"/>
          <p:nvPr/>
        </p:nvSpPr>
        <p:spPr>
          <a:xfrm>
            <a:off x="1028722" y="22145255"/>
            <a:ext cx="7086603" cy="830997"/>
          </a:xfrm>
          <a:prstGeom prst="rect">
            <a:avLst/>
          </a:prstGeom>
          <a:solidFill>
            <a:schemeClr val="tx1">
              <a:lumMod val="50000"/>
              <a:alpha val="75000"/>
            </a:schemeClr>
          </a:solidFill>
          <a:ln>
            <a:noFill/>
          </a:ln>
        </p:spPr>
        <p:txBody>
          <a:bodyPr wrap="square" rtlCol="0">
            <a:spAutoFit/>
          </a:bodyPr>
          <a:lstStyle/>
          <a:p>
            <a:pPr algn="ctr"/>
            <a:r>
              <a:rPr lang="en-US" sz="4800" dirty="0" smtClean="0">
                <a:solidFill>
                  <a:srgbClr val="92D050"/>
                </a:solidFill>
                <a:latin typeface="Trebuchet MS" pitchFamily="34" charset="0"/>
                <a:cs typeface="Times New Roman" pitchFamily="18" charset="0"/>
              </a:rPr>
              <a:t>Users</a:t>
            </a:r>
            <a:endParaRPr lang="en-US" sz="4800" dirty="0">
              <a:solidFill>
                <a:srgbClr val="92D050"/>
              </a:solidFill>
              <a:latin typeface="Trebuchet MS" pitchFamily="34" charset="0"/>
              <a:cs typeface="Times New Roman" pitchFamily="18" charset="0"/>
            </a:endParaRPr>
          </a:p>
        </p:txBody>
      </p:sp>
      <p:sp>
        <p:nvSpPr>
          <p:cNvPr id="66" name="TextBox 65"/>
          <p:cNvSpPr txBox="1"/>
          <p:nvPr/>
        </p:nvSpPr>
        <p:spPr>
          <a:xfrm>
            <a:off x="8204612" y="22145254"/>
            <a:ext cx="7391403" cy="830997"/>
          </a:xfrm>
          <a:prstGeom prst="rect">
            <a:avLst/>
          </a:prstGeom>
          <a:solidFill>
            <a:schemeClr val="tx1">
              <a:lumMod val="50000"/>
              <a:alpha val="75000"/>
            </a:schemeClr>
          </a:solidFill>
          <a:ln>
            <a:noFill/>
          </a:ln>
        </p:spPr>
        <p:txBody>
          <a:bodyPr wrap="square" rtlCol="0">
            <a:spAutoFit/>
          </a:bodyPr>
          <a:lstStyle/>
          <a:p>
            <a:pPr algn="ctr"/>
            <a:r>
              <a:rPr lang="en-US" sz="4800" dirty="0" smtClean="0">
                <a:solidFill>
                  <a:srgbClr val="92D050"/>
                </a:solidFill>
                <a:latin typeface="Trebuchet MS" pitchFamily="34" charset="0"/>
                <a:cs typeface="Times New Roman" pitchFamily="18" charset="0"/>
              </a:rPr>
              <a:t>Environments Used</a:t>
            </a:r>
            <a:endParaRPr lang="en-US" sz="4800" dirty="0">
              <a:solidFill>
                <a:srgbClr val="92D050"/>
              </a:solidFill>
              <a:latin typeface="Trebuchet MS" pitchFamily="34" charset="0"/>
              <a:cs typeface="Times New Roman" pitchFamily="18" charset="0"/>
            </a:endParaRPr>
          </a:p>
        </p:txBody>
      </p:sp>
      <p:sp>
        <p:nvSpPr>
          <p:cNvPr id="68" name="TextBox 67"/>
          <p:cNvSpPr txBox="1"/>
          <p:nvPr/>
        </p:nvSpPr>
        <p:spPr>
          <a:xfrm>
            <a:off x="1028743" y="23206442"/>
            <a:ext cx="7086601" cy="954107"/>
          </a:xfrm>
          <a:prstGeom prst="rect">
            <a:avLst/>
          </a:prstGeom>
          <a:solidFill>
            <a:schemeClr val="tx1">
              <a:lumMod val="50000"/>
              <a:alpha val="75000"/>
            </a:schemeClr>
          </a:solidFill>
          <a:ln>
            <a:noFill/>
          </a:ln>
        </p:spPr>
        <p:txBody>
          <a:bodyPr wrap="square" rtlCol="0">
            <a:spAutoFit/>
          </a:bodyPr>
          <a:lstStyle/>
          <a:p>
            <a:pPr>
              <a:buFont typeface="Arial" pitchFamily="34" charset="0"/>
              <a:buChar char="•"/>
            </a:pPr>
            <a:r>
              <a:rPr lang="en-US" sz="2800" dirty="0" smtClean="0"/>
              <a:t>Android Application developers</a:t>
            </a:r>
          </a:p>
          <a:p>
            <a:pPr>
              <a:buFont typeface="Arial" pitchFamily="34" charset="0"/>
              <a:buChar char="•"/>
            </a:pPr>
            <a:r>
              <a:rPr lang="en-US" sz="2800" dirty="0" smtClean="0"/>
              <a:t>Anyone interested in TrustZone </a:t>
            </a:r>
            <a:endParaRPr lang="en-US" sz="2800" dirty="0"/>
          </a:p>
        </p:txBody>
      </p:sp>
      <p:sp>
        <p:nvSpPr>
          <p:cNvPr id="69" name="TextBox 68"/>
          <p:cNvSpPr txBox="1"/>
          <p:nvPr/>
        </p:nvSpPr>
        <p:spPr>
          <a:xfrm>
            <a:off x="8204613" y="23206442"/>
            <a:ext cx="7378314" cy="954107"/>
          </a:xfrm>
          <a:prstGeom prst="rect">
            <a:avLst/>
          </a:prstGeom>
          <a:solidFill>
            <a:schemeClr val="tx1">
              <a:lumMod val="50000"/>
              <a:alpha val="75000"/>
            </a:schemeClr>
          </a:solidFill>
          <a:ln>
            <a:noFill/>
          </a:ln>
        </p:spPr>
        <p:txBody>
          <a:bodyPr wrap="square" rtlCol="0">
            <a:spAutoFit/>
          </a:bodyPr>
          <a:lstStyle/>
          <a:p>
            <a:pPr>
              <a:buFont typeface="Arial" pitchFamily="34" charset="0"/>
              <a:buChar char="•"/>
            </a:pPr>
            <a:r>
              <a:rPr lang="en-US" sz="2800" dirty="0" smtClean="0"/>
              <a:t>GCC</a:t>
            </a:r>
          </a:p>
          <a:p>
            <a:pPr>
              <a:buFont typeface="Arial" pitchFamily="34" charset="0"/>
              <a:buChar char="•"/>
            </a:pPr>
            <a:r>
              <a:rPr lang="en-US" sz="2800" dirty="0" smtClean="0"/>
              <a:t>ARM GCC</a:t>
            </a:r>
            <a:endParaRPr lang="en-US" sz="2800" dirty="0"/>
          </a:p>
        </p:txBody>
      </p:sp>
      <p:sp>
        <p:nvSpPr>
          <p:cNvPr id="70" name="TextBox 69"/>
          <p:cNvSpPr txBox="1"/>
          <p:nvPr/>
        </p:nvSpPr>
        <p:spPr>
          <a:xfrm>
            <a:off x="17373600" y="32881722"/>
            <a:ext cx="14554201" cy="1107996"/>
          </a:xfrm>
          <a:prstGeom prst="rect">
            <a:avLst/>
          </a:prstGeom>
          <a:solidFill>
            <a:schemeClr val="tx1">
              <a:lumMod val="50000"/>
              <a:alpha val="75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Tools Used</a:t>
            </a:r>
            <a:endParaRPr lang="en-US" sz="6600" b="1" dirty="0">
              <a:solidFill>
                <a:srgbClr val="92D050"/>
              </a:solidFill>
              <a:latin typeface="Trebuchet MS" pitchFamily="34" charset="0"/>
              <a:cs typeface="Times New Roman" pitchFamily="18" charset="0"/>
            </a:endParaRPr>
          </a:p>
        </p:txBody>
      </p:sp>
      <p:sp>
        <p:nvSpPr>
          <p:cNvPr id="74" name="TextBox 73"/>
          <p:cNvSpPr txBox="1"/>
          <p:nvPr/>
        </p:nvSpPr>
        <p:spPr>
          <a:xfrm>
            <a:off x="17373595" y="34265381"/>
            <a:ext cx="14554199" cy="830997"/>
          </a:xfrm>
          <a:prstGeom prst="rect">
            <a:avLst/>
          </a:prstGeom>
          <a:solidFill>
            <a:schemeClr val="tx1">
              <a:lumMod val="50000"/>
              <a:alpha val="75000"/>
            </a:schemeClr>
          </a:solidFill>
          <a:ln>
            <a:noFill/>
          </a:ln>
        </p:spPr>
        <p:txBody>
          <a:bodyPr wrap="square" rtlCol="0">
            <a:spAutoFit/>
          </a:bodyPr>
          <a:lstStyle/>
          <a:p>
            <a:pPr algn="ctr"/>
            <a:r>
              <a:rPr lang="en-US" sz="4800" b="1" dirty="0" smtClean="0">
                <a:solidFill>
                  <a:srgbClr val="92D050"/>
                </a:solidFill>
                <a:latin typeface="Trebuchet MS" pitchFamily="34" charset="0"/>
                <a:cs typeface="Times New Roman" pitchFamily="18" charset="0"/>
              </a:rPr>
              <a:t>Cross Compiler</a:t>
            </a:r>
            <a:endParaRPr lang="en-US" sz="4800" b="1" dirty="0">
              <a:solidFill>
                <a:srgbClr val="92D050"/>
              </a:solidFill>
              <a:latin typeface="Trebuchet MS" pitchFamily="34" charset="0"/>
              <a:cs typeface="Times New Roman" pitchFamily="18" charset="0"/>
            </a:endParaRPr>
          </a:p>
        </p:txBody>
      </p:sp>
      <p:sp>
        <p:nvSpPr>
          <p:cNvPr id="76" name="TextBox 75"/>
          <p:cNvSpPr txBox="1"/>
          <p:nvPr/>
        </p:nvSpPr>
        <p:spPr>
          <a:xfrm>
            <a:off x="17383127" y="35280600"/>
            <a:ext cx="14554205" cy="2246769"/>
          </a:xfrm>
          <a:prstGeom prst="rect">
            <a:avLst/>
          </a:prstGeom>
          <a:solidFill>
            <a:schemeClr val="tx1">
              <a:lumMod val="50000"/>
              <a:alpha val="75000"/>
            </a:schemeClr>
          </a:solidFill>
          <a:ln>
            <a:noFill/>
          </a:ln>
        </p:spPr>
        <p:txBody>
          <a:bodyPr wrap="square" rtlCol="0">
            <a:spAutoFit/>
          </a:bodyPr>
          <a:lstStyle/>
          <a:p>
            <a:r>
              <a:rPr lang="en-US" sz="2800" b="1" dirty="0" err="1" smtClean="0">
                <a:solidFill>
                  <a:srgbClr val="92D050"/>
                </a:solidFill>
              </a:rPr>
              <a:t>CodeSourcery</a:t>
            </a:r>
            <a:endParaRPr lang="en-US" sz="2800" b="1" dirty="0" smtClean="0">
              <a:solidFill>
                <a:srgbClr val="92D050"/>
              </a:solidFill>
            </a:endParaRPr>
          </a:p>
          <a:p>
            <a:r>
              <a:rPr lang="en-US" sz="2800" dirty="0" smtClean="0"/>
              <a:t>This </a:t>
            </a:r>
            <a:r>
              <a:rPr lang="en-US" sz="2800" dirty="0"/>
              <a:t>cross compiler was needed because all the software we used was written for x86 processors and not the ARM processor we were to use. This compiler took the object files written for the stack and converted it to ARM object files to run on top of our ARM processor</a:t>
            </a:r>
            <a:r>
              <a:rPr lang="en-US" sz="2800" dirty="0" smtClean="0"/>
              <a:t>.</a:t>
            </a:r>
            <a:endParaRPr lang="en-US" sz="2800" dirty="0"/>
          </a:p>
        </p:txBody>
      </p:sp>
      <p:sp>
        <p:nvSpPr>
          <p:cNvPr id="77" name="TextBox 76"/>
          <p:cNvSpPr txBox="1"/>
          <p:nvPr/>
        </p:nvSpPr>
        <p:spPr>
          <a:xfrm>
            <a:off x="17393632" y="37877794"/>
            <a:ext cx="14554199" cy="830997"/>
          </a:xfrm>
          <a:prstGeom prst="rect">
            <a:avLst/>
          </a:prstGeom>
          <a:solidFill>
            <a:schemeClr val="tx1">
              <a:lumMod val="50000"/>
              <a:alpha val="75000"/>
            </a:schemeClr>
          </a:solidFill>
          <a:ln>
            <a:noFill/>
          </a:ln>
        </p:spPr>
        <p:txBody>
          <a:bodyPr wrap="square" rtlCol="0">
            <a:spAutoFit/>
          </a:bodyPr>
          <a:lstStyle/>
          <a:p>
            <a:pPr algn="ctr"/>
            <a:r>
              <a:rPr lang="en-US" sz="4800" b="1" dirty="0" smtClean="0">
                <a:solidFill>
                  <a:srgbClr val="92D050"/>
                </a:solidFill>
                <a:latin typeface="Trebuchet MS" pitchFamily="34" charset="0"/>
                <a:cs typeface="Times New Roman" pitchFamily="18" charset="0"/>
              </a:rPr>
              <a:t>Programming Languages</a:t>
            </a:r>
            <a:endParaRPr lang="en-US" sz="4800" b="1" dirty="0">
              <a:solidFill>
                <a:srgbClr val="92D050"/>
              </a:solidFill>
              <a:latin typeface="Trebuchet MS" pitchFamily="34" charset="0"/>
              <a:cs typeface="Times New Roman" pitchFamily="18" charset="0"/>
            </a:endParaRPr>
          </a:p>
        </p:txBody>
      </p:sp>
      <p:sp>
        <p:nvSpPr>
          <p:cNvPr id="78" name="TextBox 77"/>
          <p:cNvSpPr txBox="1"/>
          <p:nvPr/>
        </p:nvSpPr>
        <p:spPr>
          <a:xfrm>
            <a:off x="17373602" y="39077682"/>
            <a:ext cx="14554205" cy="1815882"/>
          </a:xfrm>
          <a:prstGeom prst="rect">
            <a:avLst/>
          </a:prstGeom>
          <a:solidFill>
            <a:schemeClr val="tx1">
              <a:lumMod val="50000"/>
              <a:alpha val="75000"/>
            </a:schemeClr>
          </a:solidFill>
          <a:ln>
            <a:noFill/>
          </a:ln>
        </p:spPr>
        <p:txBody>
          <a:bodyPr wrap="square" rtlCol="0">
            <a:spAutoFit/>
          </a:bodyPr>
          <a:lstStyle/>
          <a:p>
            <a:pPr marL="457200" indent="-457200">
              <a:buFont typeface="Arial" pitchFamily="34" charset="0"/>
              <a:buChar char="•"/>
            </a:pPr>
            <a:r>
              <a:rPr lang="en-US" sz="2800" dirty="0" smtClean="0">
                <a:solidFill>
                  <a:srgbClr val="92D050"/>
                </a:solidFill>
              </a:rPr>
              <a:t>Java </a:t>
            </a:r>
            <a:r>
              <a:rPr lang="en-US" sz="2800" dirty="0" smtClean="0"/>
              <a:t>is used to complete all Android applications including our secure application</a:t>
            </a:r>
          </a:p>
          <a:p>
            <a:pPr marL="457200" indent="-457200">
              <a:buFont typeface="Arial" pitchFamily="34" charset="0"/>
              <a:buChar char="•"/>
            </a:pPr>
            <a:r>
              <a:rPr lang="en-US" sz="2800" dirty="0" smtClean="0">
                <a:solidFill>
                  <a:srgbClr val="92D050"/>
                </a:solidFill>
              </a:rPr>
              <a:t>C </a:t>
            </a:r>
            <a:r>
              <a:rPr lang="en-US" sz="2800" dirty="0" smtClean="0"/>
              <a:t>is</a:t>
            </a:r>
            <a:r>
              <a:rPr lang="en-US" sz="2800" dirty="0" smtClean="0">
                <a:solidFill>
                  <a:srgbClr val="92D050"/>
                </a:solidFill>
              </a:rPr>
              <a:t> </a:t>
            </a:r>
            <a:r>
              <a:rPr lang="en-US" sz="2800" dirty="0" smtClean="0"/>
              <a:t>what </a:t>
            </a:r>
            <a:r>
              <a:rPr lang="en-US" sz="2800" dirty="0" smtClean="0"/>
              <a:t>our QEMU emulator was written and edited in</a:t>
            </a:r>
          </a:p>
          <a:p>
            <a:pPr marL="457200" indent="-457200">
              <a:buFont typeface="Arial" pitchFamily="34" charset="0"/>
              <a:buChar char="•"/>
            </a:pPr>
            <a:r>
              <a:rPr lang="en-US" sz="2800" dirty="0" smtClean="0">
                <a:solidFill>
                  <a:srgbClr val="92D050"/>
                </a:solidFill>
              </a:rPr>
              <a:t>C++ </a:t>
            </a:r>
            <a:r>
              <a:rPr lang="en-US" sz="2800" dirty="0" smtClean="0"/>
              <a:t>is the programming language used for Fiasco Microkernel and also for all of the L4RE components</a:t>
            </a:r>
          </a:p>
        </p:txBody>
      </p:sp>
      <p:pic>
        <p:nvPicPr>
          <p:cNvPr id="1068" name="Picture 44"/>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479000" y="7030371"/>
            <a:ext cx="9601200"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7373595" y="21154961"/>
            <a:ext cx="3262023" cy="4958277"/>
            <a:chOff x="17301464" y="21915822"/>
            <a:chExt cx="3109617" cy="4707432"/>
          </a:xfrm>
        </p:grpSpPr>
        <p:sp>
          <p:nvSpPr>
            <p:cNvPr id="39" name="TextBox 38"/>
            <p:cNvSpPr txBox="1"/>
            <p:nvPr/>
          </p:nvSpPr>
          <p:spPr>
            <a:xfrm>
              <a:off x="17301464" y="21915822"/>
              <a:ext cx="3043936" cy="4707432"/>
            </a:xfrm>
            <a:prstGeom prst="rect">
              <a:avLst/>
            </a:prstGeom>
            <a:solidFill>
              <a:schemeClr val="tx1">
                <a:lumMod val="50000"/>
                <a:alpha val="60000"/>
              </a:schemeClr>
            </a:solidFill>
            <a:ln>
              <a:noFill/>
            </a:ln>
          </p:spPr>
          <p:txBody>
            <a:bodyPr wrap="square" rtlCol="0">
              <a:spAutoFit/>
            </a:bodyPr>
            <a:lstStyle/>
            <a:p>
              <a:pPr algn="ctr"/>
              <a:endParaRPr lang="en-US" sz="6600" b="1" dirty="0">
                <a:solidFill>
                  <a:srgbClr val="92D050"/>
                </a:solidFill>
                <a:latin typeface="Trebuchet MS" pitchFamily="34" charset="0"/>
                <a:cs typeface="Times New Roman" pitchFamily="18" charset="0"/>
              </a:endParaRPr>
            </a:p>
          </p:txBody>
        </p:sp>
        <p:pic>
          <p:nvPicPr>
            <p:cNvPr id="1067" name="Picture 43"/>
            <p:cNvPicPr>
              <a:picLocks noChangeAspect="1" noChangeArrowheads="1"/>
            </p:cNvPicPr>
            <p:nvPr/>
          </p:nvPicPr>
          <p:blipFill>
            <a:blip r:embed="rId7">
              <a:clrChange>
                <a:clrFrom>
                  <a:srgbClr val="A349A4"/>
                </a:clrFrom>
                <a:clrTo>
                  <a:srgbClr val="A349A4">
                    <a:alpha val="0"/>
                  </a:srgbClr>
                </a:clrTo>
              </a:clrChange>
              <a:extLst>
                <a:ext uri="{28A0092B-C50C-407E-A947-70E740481C1C}">
                  <a14:useLocalDpi xmlns:a14="http://schemas.microsoft.com/office/drawing/2010/main" val="0"/>
                </a:ext>
              </a:extLst>
            </a:blip>
            <a:srcRect/>
            <a:stretch>
              <a:fillRect/>
            </a:stretch>
          </p:blipFill>
          <p:spPr bwMode="auto">
            <a:xfrm>
              <a:off x="17397643" y="22112029"/>
              <a:ext cx="3013438" cy="43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TextBox 39"/>
          <p:cNvSpPr txBox="1"/>
          <p:nvPr/>
        </p:nvSpPr>
        <p:spPr>
          <a:xfrm>
            <a:off x="17373600" y="26441400"/>
            <a:ext cx="14706599" cy="1107996"/>
          </a:xfrm>
          <a:prstGeom prst="rect">
            <a:avLst/>
          </a:prstGeom>
          <a:solidFill>
            <a:schemeClr val="tx1">
              <a:lumMod val="50000"/>
              <a:alpha val="75000"/>
            </a:schemeClr>
          </a:solidFill>
          <a:ln>
            <a:noFill/>
          </a:ln>
        </p:spPr>
        <p:txBody>
          <a:bodyPr wrap="square" rtlCol="0">
            <a:spAutoFit/>
          </a:bodyPr>
          <a:lstStyle/>
          <a:p>
            <a:pPr algn="ctr"/>
            <a:r>
              <a:rPr lang="en-US" sz="6600" b="1" dirty="0" smtClean="0">
                <a:solidFill>
                  <a:srgbClr val="92D050"/>
                </a:solidFill>
                <a:latin typeface="Trebuchet MS" pitchFamily="34" charset="0"/>
                <a:cs typeface="Times New Roman" pitchFamily="18" charset="0"/>
              </a:rPr>
              <a:t>Process of a Context Switch</a:t>
            </a:r>
            <a:endParaRPr lang="en-US" sz="6600" b="1" dirty="0">
              <a:solidFill>
                <a:srgbClr val="92D050"/>
              </a:solidFill>
              <a:latin typeface="Trebuchet MS" pitchFamily="34" charset="0"/>
              <a:cs typeface="Times New Roman" pitchFamily="18" charset="0"/>
            </a:endParaRPr>
          </a:p>
        </p:txBody>
      </p:sp>
      <p:sp>
        <p:nvSpPr>
          <p:cNvPr id="43" name="TextBox 42"/>
          <p:cNvSpPr txBox="1"/>
          <p:nvPr/>
        </p:nvSpPr>
        <p:spPr>
          <a:xfrm>
            <a:off x="17373946" y="28041600"/>
            <a:ext cx="14673245" cy="4401205"/>
          </a:xfrm>
          <a:prstGeom prst="rect">
            <a:avLst/>
          </a:prstGeom>
          <a:solidFill>
            <a:schemeClr val="tx1">
              <a:lumMod val="50000"/>
              <a:alpha val="75000"/>
            </a:schemeClr>
          </a:solidFill>
          <a:ln>
            <a:noFill/>
          </a:ln>
        </p:spPr>
        <p:txBody>
          <a:bodyPr wrap="square" rtlCol="0">
            <a:spAutoFit/>
          </a:bodyPr>
          <a:lstStyle/>
          <a:p>
            <a:r>
              <a:rPr lang="en-US" sz="2800" dirty="0" smtClean="0"/>
              <a:t>The process to context switch from the normal world to the secure world and back to the normal world is as follows:</a:t>
            </a:r>
          </a:p>
          <a:p>
            <a:pPr marL="457200" indent="-457200">
              <a:buFont typeface="Arial" pitchFamily="34" charset="0"/>
              <a:buChar char="•"/>
            </a:pPr>
            <a:r>
              <a:rPr lang="en-US" sz="2800" dirty="0" smtClean="0"/>
              <a:t>Executing application requests a context switch to Fiasco MMU, SMC bit set</a:t>
            </a:r>
          </a:p>
          <a:p>
            <a:pPr marL="457200" indent="-457200">
              <a:buFont typeface="Arial" pitchFamily="34" charset="0"/>
              <a:buChar char="•"/>
            </a:pPr>
            <a:r>
              <a:rPr lang="en-US" sz="2800" dirty="0" smtClean="0"/>
              <a:t>Once the Fiasco microkernel receives the request a masked FIQ interrupt is thrown, this gives control to the secure world</a:t>
            </a:r>
          </a:p>
          <a:p>
            <a:pPr marL="457200" indent="-457200">
              <a:buFont typeface="Arial" pitchFamily="34" charset="0"/>
              <a:buChar char="•"/>
            </a:pPr>
            <a:r>
              <a:rPr lang="en-US" sz="2800" dirty="0" smtClean="0"/>
              <a:t>If the application has previous saved data in the secure memory, the Fiasco MMU loads that memory into the CPU</a:t>
            </a:r>
          </a:p>
          <a:p>
            <a:pPr marL="457200" indent="-457200">
              <a:buFont typeface="Arial" pitchFamily="34" charset="0"/>
              <a:buChar char="•"/>
            </a:pPr>
            <a:r>
              <a:rPr lang="en-US" sz="2800" dirty="0" smtClean="0"/>
              <a:t>Secure section of application executes</a:t>
            </a:r>
          </a:p>
          <a:p>
            <a:pPr marL="457200" indent="-457200">
              <a:buFont typeface="Arial" pitchFamily="34" charset="0"/>
              <a:buChar char="•"/>
            </a:pPr>
            <a:r>
              <a:rPr lang="en-US" sz="2800" dirty="0" smtClean="0"/>
              <a:t>Processor memory saved in secure world memory</a:t>
            </a:r>
          </a:p>
          <a:p>
            <a:pPr marL="457200" indent="-457200">
              <a:buFont typeface="Arial" pitchFamily="34" charset="0"/>
              <a:buChar char="•"/>
            </a:pPr>
            <a:r>
              <a:rPr lang="en-US" sz="2800" dirty="0"/>
              <a:t>M</a:t>
            </a:r>
            <a:r>
              <a:rPr lang="en-US" sz="2800" dirty="0" smtClean="0"/>
              <a:t>asked IRQ interrupt is thrown, this gives control back to the normal world</a:t>
            </a:r>
          </a:p>
        </p:txBody>
      </p:sp>
      <p:sp>
        <p:nvSpPr>
          <p:cNvPr id="41" name="TextBox 40"/>
          <p:cNvSpPr txBox="1"/>
          <p:nvPr/>
        </p:nvSpPr>
        <p:spPr>
          <a:xfrm>
            <a:off x="1028742" y="25935002"/>
            <a:ext cx="14567274" cy="2092881"/>
          </a:xfrm>
          <a:prstGeom prst="rect">
            <a:avLst/>
          </a:prstGeom>
          <a:solidFill>
            <a:schemeClr val="tx1">
              <a:lumMod val="50000"/>
              <a:alpha val="75000"/>
            </a:schemeClr>
          </a:solidFill>
          <a:ln>
            <a:noFill/>
          </a:ln>
        </p:spPr>
        <p:txBody>
          <a:bodyPr wrap="square" rtlCol="0">
            <a:spAutoFit/>
          </a:bodyPr>
          <a:lstStyle/>
          <a:p>
            <a:r>
              <a:rPr lang="en-US" sz="2800" dirty="0" smtClean="0"/>
              <a:t>ARM </a:t>
            </a:r>
            <a:r>
              <a:rPr lang="en-US" sz="2800" dirty="0" err="1" smtClean="0"/>
              <a:t>TrustZone</a:t>
            </a:r>
            <a:r>
              <a:rPr lang="en-US" sz="2800" dirty="0" smtClean="0"/>
              <a:t> is a security extension to the CPU that provides two virtual processors backed by hardware based access control. </a:t>
            </a:r>
            <a:r>
              <a:rPr lang="en-US" sz="2800" dirty="0" err="1" smtClean="0"/>
              <a:t>TrustZone</a:t>
            </a:r>
            <a:r>
              <a:rPr lang="en-US" sz="2800" dirty="0" smtClean="0"/>
              <a:t> splits the CPU into two worlds, the secure world and the non-secure world. It ensures that nothing from the secure world can be accessed by the non-secure world. It is available </a:t>
            </a:r>
            <a:r>
              <a:rPr lang="en-US" sz="2800" dirty="0" smtClean="0"/>
              <a:t>on all of  ARM’s advanced chipsets.</a:t>
            </a:r>
            <a:endParaRPr lang="en-US" sz="2800" dirty="0" smtClean="0"/>
          </a:p>
          <a:p>
            <a:endParaRPr lang="en-US" sz="1800" dirty="0" smtClean="0"/>
          </a:p>
        </p:txBody>
      </p:sp>
      <p:sp>
        <p:nvSpPr>
          <p:cNvPr id="45" name="TextBox 44"/>
          <p:cNvSpPr txBox="1"/>
          <p:nvPr/>
        </p:nvSpPr>
        <p:spPr>
          <a:xfrm>
            <a:off x="1028717" y="28270200"/>
            <a:ext cx="5467370" cy="830997"/>
          </a:xfrm>
          <a:prstGeom prst="rect">
            <a:avLst/>
          </a:prstGeom>
          <a:solidFill>
            <a:schemeClr val="tx1">
              <a:lumMod val="50000"/>
              <a:alpha val="75000"/>
            </a:schemeClr>
          </a:solidFill>
          <a:ln>
            <a:noFill/>
          </a:ln>
        </p:spPr>
        <p:txBody>
          <a:bodyPr wrap="square" rtlCol="0">
            <a:spAutoFit/>
          </a:bodyPr>
          <a:lstStyle/>
          <a:p>
            <a:pPr algn="ctr"/>
            <a:r>
              <a:rPr lang="en-US" sz="4800" b="1" dirty="0" smtClean="0">
                <a:solidFill>
                  <a:srgbClr val="92D050"/>
                </a:solidFill>
                <a:latin typeface="Trebuchet MS" pitchFamily="34" charset="0"/>
                <a:cs typeface="Times New Roman" pitchFamily="18" charset="0"/>
              </a:rPr>
              <a:t>Applications</a:t>
            </a:r>
            <a:endParaRPr lang="en-US" sz="4800" b="1" dirty="0">
              <a:solidFill>
                <a:srgbClr val="92D050"/>
              </a:solidFill>
              <a:latin typeface="Trebuchet MS" pitchFamily="34" charset="0"/>
              <a:cs typeface="Times New Roman" pitchFamily="18" charset="0"/>
            </a:endParaRPr>
          </a:p>
        </p:txBody>
      </p:sp>
      <p:sp>
        <p:nvSpPr>
          <p:cNvPr id="47" name="TextBox 46"/>
          <p:cNvSpPr txBox="1"/>
          <p:nvPr/>
        </p:nvSpPr>
        <p:spPr>
          <a:xfrm>
            <a:off x="1019218" y="29259157"/>
            <a:ext cx="5476869" cy="3170099"/>
          </a:xfrm>
          <a:prstGeom prst="rect">
            <a:avLst/>
          </a:prstGeom>
          <a:solidFill>
            <a:schemeClr val="tx1">
              <a:lumMod val="50000"/>
              <a:alpha val="75000"/>
            </a:schemeClr>
          </a:solidFill>
          <a:ln>
            <a:noFill/>
          </a:ln>
        </p:spPr>
        <p:txBody>
          <a:bodyPr wrap="square" rtlCol="0">
            <a:spAutoFit/>
          </a:bodyPr>
          <a:lstStyle/>
          <a:p>
            <a:pPr lvl="0"/>
            <a:r>
              <a:rPr lang="en-US" sz="2800" dirty="0" smtClean="0"/>
              <a:t>• Secure </a:t>
            </a:r>
            <a:r>
              <a:rPr lang="en-US" sz="2800" dirty="0"/>
              <a:t>PIN </a:t>
            </a:r>
            <a:r>
              <a:rPr lang="en-US" sz="2800" dirty="0" smtClean="0"/>
              <a:t>entry</a:t>
            </a:r>
          </a:p>
          <a:p>
            <a:pPr lvl="0"/>
            <a:endParaRPr lang="en-US" sz="2000" dirty="0"/>
          </a:p>
          <a:p>
            <a:pPr lvl="0"/>
            <a:r>
              <a:rPr lang="en-US" sz="2800" dirty="0"/>
              <a:t>• </a:t>
            </a:r>
            <a:r>
              <a:rPr lang="en-US" sz="2800" dirty="0" smtClean="0"/>
              <a:t>Digital </a:t>
            </a:r>
            <a:r>
              <a:rPr lang="en-US" sz="2800" dirty="0"/>
              <a:t>Rights </a:t>
            </a:r>
            <a:r>
              <a:rPr lang="en-US" sz="2800" dirty="0" smtClean="0"/>
              <a:t>Management</a:t>
            </a:r>
          </a:p>
          <a:p>
            <a:pPr lvl="0"/>
            <a:endParaRPr lang="en-US" sz="2000" dirty="0"/>
          </a:p>
          <a:p>
            <a:pPr lvl="0"/>
            <a:r>
              <a:rPr lang="en-US" sz="2800" dirty="0"/>
              <a:t>• </a:t>
            </a:r>
            <a:r>
              <a:rPr lang="en-US" sz="2800" dirty="0" smtClean="0"/>
              <a:t>Software license management</a:t>
            </a:r>
          </a:p>
          <a:p>
            <a:pPr lvl="0"/>
            <a:endParaRPr lang="en-US" sz="2000" dirty="0"/>
          </a:p>
          <a:p>
            <a:pPr lvl="0"/>
            <a:r>
              <a:rPr lang="en-US" sz="2800" dirty="0"/>
              <a:t>• </a:t>
            </a:r>
            <a:r>
              <a:rPr lang="en-US" sz="2800" dirty="0" smtClean="0"/>
              <a:t>e-Ticketing </a:t>
            </a:r>
            <a:r>
              <a:rPr lang="en-US" sz="2800" dirty="0"/>
              <a:t>Mobile TV (Netflix</a:t>
            </a:r>
            <a:r>
              <a:rPr lang="en-US" sz="2800" dirty="0" smtClean="0"/>
              <a:t>)</a:t>
            </a:r>
            <a:endParaRPr lang="en-US" sz="2800" dirty="0"/>
          </a:p>
          <a:p>
            <a:pPr lvl="0"/>
            <a:endParaRPr lang="en-US" sz="2800" dirty="0"/>
          </a:p>
        </p:txBody>
      </p:sp>
      <p:sp>
        <p:nvSpPr>
          <p:cNvPr id="60" name="TextBox 59"/>
          <p:cNvSpPr txBox="1"/>
          <p:nvPr/>
        </p:nvSpPr>
        <p:spPr>
          <a:xfrm>
            <a:off x="6705600" y="28270200"/>
            <a:ext cx="8890416" cy="4151269"/>
          </a:xfrm>
          <a:prstGeom prst="rect">
            <a:avLst/>
          </a:prstGeom>
          <a:solidFill>
            <a:schemeClr val="tx1">
              <a:lumMod val="50000"/>
              <a:alpha val="77000"/>
            </a:schemeClr>
          </a:solidFill>
          <a:ln>
            <a:noFill/>
          </a:ln>
        </p:spPr>
        <p:txBody>
          <a:bodyPr wrap="square" rtlCol="0">
            <a:spAutoFit/>
          </a:bodyPr>
          <a:lstStyle/>
          <a:p>
            <a:pPr algn="ctr"/>
            <a:endParaRPr lang="en-US" sz="6600" b="1" dirty="0">
              <a:solidFill>
                <a:srgbClr val="92D050"/>
              </a:solidFill>
              <a:latin typeface="Trebuchet MS" pitchFamily="34" charset="0"/>
              <a:cs typeface="Times New Roman" pitchFamily="18" charset="0"/>
            </a:endParaRPr>
          </a:p>
        </p:txBody>
      </p:sp>
      <p:pic>
        <p:nvPicPr>
          <p:cNvPr id="62"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091" b="87879" l="4839" r="99194"/>
                    </a14:imgEffect>
                  </a14:imgLayer>
                </a14:imgProps>
              </a:ext>
              <a:ext uri="{28A0092B-C50C-407E-A947-70E740481C1C}">
                <a14:useLocalDpi xmlns:a14="http://schemas.microsoft.com/office/drawing/2010/main" val="0"/>
              </a:ext>
            </a:extLst>
          </a:blip>
          <a:srcRect/>
          <a:stretch>
            <a:fillRect/>
          </a:stretch>
        </p:blipFill>
        <p:spPr bwMode="auto">
          <a:xfrm>
            <a:off x="9067800" y="29419832"/>
            <a:ext cx="1709238" cy="45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4353" y="29259158"/>
            <a:ext cx="1528026" cy="279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26955" y="29257074"/>
            <a:ext cx="1471613" cy="279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74677" y="29259157"/>
            <a:ext cx="1486069" cy="279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23824" y="28324596"/>
            <a:ext cx="1581150" cy="77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4"/>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1299" r="100000"/>
                    </a14:imgEffect>
                  </a14:imgLayer>
                </a14:imgProps>
              </a:ext>
              <a:ext uri="{28A0092B-C50C-407E-A947-70E740481C1C}">
                <a14:useLocalDpi xmlns:a14="http://schemas.microsoft.com/office/drawing/2010/main" val="0"/>
              </a:ext>
            </a:extLst>
          </a:blip>
          <a:srcRect/>
          <a:stretch>
            <a:fillRect/>
          </a:stretch>
        </p:blipFill>
        <p:spPr bwMode="auto">
          <a:xfrm>
            <a:off x="12092315" y="28620982"/>
            <a:ext cx="7334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5"/>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2532" r="100000"/>
                    </a14:imgEffect>
                  </a14:imgLayer>
                </a14:imgProps>
              </a:ext>
              <a:ext uri="{28A0092B-C50C-407E-A947-70E740481C1C}">
                <a14:useLocalDpi xmlns:a14="http://schemas.microsoft.com/office/drawing/2010/main" val="0"/>
              </a:ext>
            </a:extLst>
          </a:blip>
          <a:srcRect/>
          <a:stretch>
            <a:fillRect/>
          </a:stretch>
        </p:blipFill>
        <p:spPr bwMode="auto">
          <a:xfrm>
            <a:off x="14404974" y="28668607"/>
            <a:ext cx="7524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396658" y="32156400"/>
            <a:ext cx="1471613" cy="523220"/>
          </a:xfrm>
          <a:prstGeom prst="rect">
            <a:avLst/>
          </a:prstGeom>
          <a:noFill/>
        </p:spPr>
        <p:txBody>
          <a:bodyPr wrap="square" rtlCol="0">
            <a:spAutoFit/>
          </a:bodyPr>
          <a:lstStyle/>
          <a:p>
            <a:endParaRPr lang="en-US" sz="2800" dirty="0"/>
          </a:p>
        </p:txBody>
      </p:sp>
      <p:sp>
        <p:nvSpPr>
          <p:cNvPr id="15" name="TextBox 14"/>
          <p:cNvSpPr txBox="1"/>
          <p:nvPr/>
        </p:nvSpPr>
        <p:spPr>
          <a:xfrm>
            <a:off x="8312379" y="29874710"/>
            <a:ext cx="3447821" cy="1477328"/>
          </a:xfrm>
          <a:prstGeom prst="rect">
            <a:avLst/>
          </a:prstGeom>
          <a:noFill/>
        </p:spPr>
        <p:txBody>
          <a:bodyPr wrap="square" rtlCol="0">
            <a:spAutoFit/>
          </a:bodyPr>
          <a:lstStyle/>
          <a:p>
            <a:r>
              <a:rPr lang="en-US" sz="1800" dirty="0" err="1" smtClean="0">
                <a:latin typeface="Arial" pitchFamily="34" charset="0"/>
                <a:cs typeface="Arial" pitchFamily="34" charset="0"/>
              </a:rPr>
              <a:t>TrustZone</a:t>
            </a:r>
            <a:r>
              <a:rPr lang="en-US" sz="1800" dirty="0" smtClean="0">
                <a:latin typeface="Arial" pitchFamily="34" charset="0"/>
                <a:cs typeface="Arial" pitchFamily="34" charset="0"/>
              </a:rPr>
              <a:t> adds a “parallel world” to allow trusted programs and data to be safely separated from the operating system and applications</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173130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760</TotalTime>
  <Words>904</Words>
  <Application>Microsoft Office PowerPoint</Application>
  <PresentationFormat>Custom</PresentationFormat>
  <Paragraphs>83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Executive</vt:lpstr>
      <vt:lpstr>PowerPoint Presentation</vt:lpstr>
    </vt:vector>
  </TitlesOfParts>
  <Company>ECpE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M.. Frisvold</dc:creator>
  <cp:lastModifiedBy>Alex</cp:lastModifiedBy>
  <cp:revision>56</cp:revision>
  <dcterms:created xsi:type="dcterms:W3CDTF">2012-04-04T23:36:36Z</dcterms:created>
  <dcterms:modified xsi:type="dcterms:W3CDTF">2012-04-11T21:49:51Z</dcterms:modified>
</cp:coreProperties>
</file>