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handoutMasterIdLst>
    <p:handoutMasterId r:id="rId35"/>
  </p:handoutMasterIdLst>
  <p:sldIdLst>
    <p:sldId id="256" r:id="rId2"/>
    <p:sldId id="257" r:id="rId3"/>
    <p:sldId id="258" r:id="rId4"/>
    <p:sldId id="285" r:id="rId5"/>
    <p:sldId id="276" r:id="rId6"/>
    <p:sldId id="286" r:id="rId7"/>
    <p:sldId id="261" r:id="rId8"/>
    <p:sldId id="287" r:id="rId9"/>
    <p:sldId id="260" r:id="rId10"/>
    <p:sldId id="293" r:id="rId11"/>
    <p:sldId id="274" r:id="rId12"/>
    <p:sldId id="275" r:id="rId13"/>
    <p:sldId id="277" r:id="rId14"/>
    <p:sldId id="278" r:id="rId15"/>
    <p:sldId id="279" r:id="rId16"/>
    <p:sldId id="280" r:id="rId17"/>
    <p:sldId id="281" r:id="rId18"/>
    <p:sldId id="262" r:id="rId19"/>
    <p:sldId id="269" r:id="rId20"/>
    <p:sldId id="270" r:id="rId21"/>
    <p:sldId id="271" r:id="rId22"/>
    <p:sldId id="272" r:id="rId23"/>
    <p:sldId id="273" r:id="rId24"/>
    <p:sldId id="263" r:id="rId25"/>
    <p:sldId id="265" r:id="rId26"/>
    <p:sldId id="288" r:id="rId27"/>
    <p:sldId id="289" r:id="rId28"/>
    <p:sldId id="290" r:id="rId29"/>
    <p:sldId id="291" r:id="rId30"/>
    <p:sldId id="292" r:id="rId31"/>
    <p:sldId id="267" r:id="rId32"/>
    <p:sldId id="268" r:id="rId33"/>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407" autoAdjust="0"/>
  </p:normalViewPr>
  <p:slideViewPr>
    <p:cSldViewPr>
      <p:cViewPr>
        <p:scale>
          <a:sx n="75" d="100"/>
          <a:sy n="75" d="100"/>
        </p:scale>
        <p:origin x="138" y="-4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31639" y="0"/>
            <a:ext cx="4002299" cy="350520"/>
          </a:xfrm>
          <a:prstGeom prst="rect">
            <a:avLst/>
          </a:prstGeom>
        </p:spPr>
        <p:txBody>
          <a:bodyPr vert="horz" lIns="93177" tIns="46589" rIns="93177" bIns="46589" rtlCol="0"/>
          <a:lstStyle>
            <a:lvl1pPr algn="r">
              <a:defRPr sz="1200"/>
            </a:lvl1pPr>
          </a:lstStyle>
          <a:p>
            <a:fld id="{71F7A20D-183B-4FEC-8E70-465A345F4764}" type="datetimeFigureOut">
              <a:rPr lang="en-US" smtClean="0"/>
              <a:t>12/8/2011</a:t>
            </a:fld>
            <a:endParaRPr lang="en-US"/>
          </a:p>
        </p:txBody>
      </p:sp>
      <p:sp>
        <p:nvSpPr>
          <p:cNvPr id="4" name="Footer Placeholder 3"/>
          <p:cNvSpPr>
            <a:spLocks noGrp="1"/>
          </p:cNvSpPr>
          <p:nvPr>
            <p:ph type="ftr" sz="quarter" idx="2"/>
          </p:nvPr>
        </p:nvSpPr>
        <p:spPr>
          <a:xfrm>
            <a:off x="0" y="6658664"/>
            <a:ext cx="4002299"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0520"/>
          </a:xfrm>
          <a:prstGeom prst="rect">
            <a:avLst/>
          </a:prstGeom>
        </p:spPr>
        <p:txBody>
          <a:bodyPr vert="horz" lIns="93177" tIns="46589" rIns="93177" bIns="46589" rtlCol="0" anchor="b"/>
          <a:lstStyle>
            <a:lvl1pPr algn="r">
              <a:defRPr sz="1200"/>
            </a:lvl1pPr>
          </a:lstStyle>
          <a:p>
            <a:fld id="{EAFA9A69-714B-492E-9313-E1A2155F66DA}" type="slidenum">
              <a:rPr lang="en-US" smtClean="0"/>
              <a:t>‹#›</a:t>
            </a:fld>
            <a:endParaRPr lang="en-US"/>
          </a:p>
        </p:txBody>
      </p:sp>
    </p:spTree>
    <p:extLst>
      <p:ext uri="{BB962C8B-B14F-4D97-AF65-F5344CB8AC3E}">
        <p14:creationId xmlns:p14="http://schemas.microsoft.com/office/powerpoint/2010/main" val="3180242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31639" y="0"/>
            <a:ext cx="4002299" cy="350520"/>
          </a:xfrm>
          <a:prstGeom prst="rect">
            <a:avLst/>
          </a:prstGeom>
        </p:spPr>
        <p:txBody>
          <a:bodyPr vert="horz" lIns="93177" tIns="46589" rIns="93177" bIns="46589" rtlCol="0"/>
          <a:lstStyle>
            <a:lvl1pPr algn="r">
              <a:defRPr sz="1200"/>
            </a:lvl1pPr>
          </a:lstStyle>
          <a:p>
            <a:fld id="{15033A48-C6EB-4565-9B8E-3E4BC9C58D86}" type="datetimeFigureOut">
              <a:rPr lang="en-US" smtClean="0"/>
              <a:t>12/8/2011</a:t>
            </a:fld>
            <a:endParaRPr lang="en-US"/>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02299"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58664"/>
            <a:ext cx="4002299" cy="350520"/>
          </a:xfrm>
          <a:prstGeom prst="rect">
            <a:avLst/>
          </a:prstGeom>
        </p:spPr>
        <p:txBody>
          <a:bodyPr vert="horz" lIns="93177" tIns="46589" rIns="93177" bIns="46589" rtlCol="0" anchor="b"/>
          <a:lstStyle>
            <a:lvl1pPr algn="r">
              <a:defRPr sz="1200"/>
            </a:lvl1pPr>
          </a:lstStyle>
          <a:p>
            <a:fld id="{CEF8A016-7F5C-4B39-BF07-96111D9DE577}" type="slidenum">
              <a:rPr lang="en-US" smtClean="0"/>
              <a:t>‹#›</a:t>
            </a:fld>
            <a:endParaRPr lang="en-US"/>
          </a:p>
        </p:txBody>
      </p:sp>
    </p:spTree>
    <p:extLst>
      <p:ext uri="{BB962C8B-B14F-4D97-AF65-F5344CB8AC3E}">
        <p14:creationId xmlns:p14="http://schemas.microsoft.com/office/powerpoint/2010/main" val="177536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1</a:t>
            </a:fld>
            <a:endParaRPr lang="en-US"/>
          </a:p>
        </p:txBody>
      </p:sp>
    </p:spTree>
    <p:extLst>
      <p:ext uri="{BB962C8B-B14F-4D97-AF65-F5344CB8AC3E}">
        <p14:creationId xmlns:p14="http://schemas.microsoft.com/office/powerpoint/2010/main" val="3760762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11</a:t>
            </a:fld>
            <a:endParaRPr lang="en-US"/>
          </a:p>
        </p:txBody>
      </p:sp>
    </p:spTree>
    <p:extLst>
      <p:ext uri="{BB962C8B-B14F-4D97-AF65-F5344CB8AC3E}">
        <p14:creationId xmlns:p14="http://schemas.microsoft.com/office/powerpoint/2010/main" val="1677798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a:t>
            </a:r>
            <a:endParaRPr lang="en-US" dirty="0"/>
          </a:p>
        </p:txBody>
      </p:sp>
      <p:sp>
        <p:nvSpPr>
          <p:cNvPr id="4" name="Slide Number Placeholder 3"/>
          <p:cNvSpPr>
            <a:spLocks noGrp="1"/>
          </p:cNvSpPr>
          <p:nvPr>
            <p:ph type="sldNum" sz="quarter" idx="10"/>
          </p:nvPr>
        </p:nvSpPr>
        <p:spPr/>
        <p:txBody>
          <a:bodyPr/>
          <a:lstStyle/>
          <a:p>
            <a:fld id="{CEF8A016-7F5C-4B39-BF07-96111D9DE577}" type="slidenum">
              <a:rPr lang="en-US" smtClean="0"/>
              <a:t>12</a:t>
            </a:fld>
            <a:endParaRPr lang="en-US"/>
          </a:p>
        </p:txBody>
      </p:sp>
    </p:spTree>
    <p:extLst>
      <p:ext uri="{BB962C8B-B14F-4D97-AF65-F5344CB8AC3E}">
        <p14:creationId xmlns:p14="http://schemas.microsoft.com/office/powerpoint/2010/main" val="418644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13</a:t>
            </a:fld>
            <a:endParaRPr lang="en-US"/>
          </a:p>
        </p:txBody>
      </p:sp>
    </p:spTree>
    <p:extLst>
      <p:ext uri="{BB962C8B-B14F-4D97-AF65-F5344CB8AC3E}">
        <p14:creationId xmlns:p14="http://schemas.microsoft.com/office/powerpoint/2010/main" val="3895157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14</a:t>
            </a:fld>
            <a:endParaRPr lang="en-US"/>
          </a:p>
        </p:txBody>
      </p:sp>
    </p:spTree>
    <p:extLst>
      <p:ext uri="{BB962C8B-B14F-4D97-AF65-F5344CB8AC3E}">
        <p14:creationId xmlns:p14="http://schemas.microsoft.com/office/powerpoint/2010/main" val="2729350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15</a:t>
            </a:fld>
            <a:endParaRPr lang="en-US"/>
          </a:p>
        </p:txBody>
      </p:sp>
    </p:spTree>
    <p:extLst>
      <p:ext uri="{BB962C8B-B14F-4D97-AF65-F5344CB8AC3E}">
        <p14:creationId xmlns:p14="http://schemas.microsoft.com/office/powerpoint/2010/main" val="2206201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16</a:t>
            </a:fld>
            <a:endParaRPr lang="en-US"/>
          </a:p>
        </p:txBody>
      </p:sp>
    </p:spTree>
    <p:extLst>
      <p:ext uri="{BB962C8B-B14F-4D97-AF65-F5344CB8AC3E}">
        <p14:creationId xmlns:p14="http://schemas.microsoft.com/office/powerpoint/2010/main" val="447805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17</a:t>
            </a:fld>
            <a:endParaRPr lang="en-US"/>
          </a:p>
        </p:txBody>
      </p:sp>
    </p:spTree>
    <p:extLst>
      <p:ext uri="{BB962C8B-B14F-4D97-AF65-F5344CB8AC3E}">
        <p14:creationId xmlns:p14="http://schemas.microsoft.com/office/powerpoint/2010/main" val="603926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-Install QEMU</a:t>
            </a:r>
            <a:r>
              <a:rPr lang="en-US" baseline="0" dirty="0" smtClean="0"/>
              <a:t> and include any programs required that his version of QEMU uses</a:t>
            </a:r>
          </a:p>
          <a:p>
            <a:r>
              <a:rPr lang="en-US" baseline="0" dirty="0" smtClean="0"/>
              <a:t>-Install </a:t>
            </a:r>
            <a:r>
              <a:rPr lang="en-US" baseline="0" dirty="0" err="1" smtClean="0"/>
              <a:t>Fiasco.OC</a:t>
            </a:r>
            <a:r>
              <a:rPr lang="en-US" baseline="0" dirty="0" smtClean="0"/>
              <a:t> microkernel and make the required changed</a:t>
            </a:r>
          </a:p>
          <a:p>
            <a:r>
              <a:rPr lang="en-US" baseline="0" dirty="0" smtClean="0"/>
              <a:t>-Final test will be running an ISO image of Android on the augmented version of QEMU</a:t>
            </a:r>
            <a:endParaRPr lang="en-US" dirty="0"/>
          </a:p>
        </p:txBody>
      </p:sp>
      <p:sp>
        <p:nvSpPr>
          <p:cNvPr id="4" name="Slide Number Placeholder 3"/>
          <p:cNvSpPr>
            <a:spLocks noGrp="1"/>
          </p:cNvSpPr>
          <p:nvPr>
            <p:ph type="sldNum" sz="quarter" idx="10"/>
          </p:nvPr>
        </p:nvSpPr>
        <p:spPr/>
        <p:txBody>
          <a:bodyPr/>
          <a:lstStyle/>
          <a:p>
            <a:fld id="{CEF8A016-7F5C-4B39-BF07-96111D9DE577}" type="slidenum">
              <a:rPr lang="en-US" smtClean="0"/>
              <a:t>18</a:t>
            </a:fld>
            <a:endParaRPr lang="en-US"/>
          </a:p>
        </p:txBody>
      </p:sp>
    </p:spTree>
    <p:extLst>
      <p:ext uri="{BB962C8B-B14F-4D97-AF65-F5344CB8AC3E}">
        <p14:creationId xmlns:p14="http://schemas.microsoft.com/office/powerpoint/2010/main" val="1591517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modifications will most likely be done to </a:t>
            </a:r>
            <a:r>
              <a:rPr lang="en-US" dirty="0" err="1" smtClean="0"/>
              <a:t>Fiasco.OC</a:t>
            </a:r>
            <a:endParaRPr lang="en-US" dirty="0" smtClean="0"/>
          </a:p>
          <a:p>
            <a:r>
              <a:rPr lang="en-US" dirty="0" smtClean="0"/>
              <a:t>These changes</a:t>
            </a:r>
            <a:r>
              <a:rPr lang="en-US" baseline="0" dirty="0" smtClean="0"/>
              <a:t> should not effect the way </a:t>
            </a:r>
            <a:r>
              <a:rPr lang="en-US" baseline="0" dirty="0" err="1" smtClean="0"/>
              <a:t>Fiasco.OC</a:t>
            </a:r>
            <a:r>
              <a:rPr lang="en-US" baseline="0" dirty="0" smtClean="0"/>
              <a:t> performs</a:t>
            </a:r>
            <a:endParaRPr lang="en-US" dirty="0"/>
          </a:p>
        </p:txBody>
      </p:sp>
      <p:sp>
        <p:nvSpPr>
          <p:cNvPr id="4" name="Slide Number Placeholder 3"/>
          <p:cNvSpPr>
            <a:spLocks noGrp="1"/>
          </p:cNvSpPr>
          <p:nvPr>
            <p:ph type="sldNum" sz="quarter" idx="10"/>
          </p:nvPr>
        </p:nvSpPr>
        <p:spPr/>
        <p:txBody>
          <a:bodyPr/>
          <a:lstStyle/>
          <a:p>
            <a:fld id="{CEF8A016-7F5C-4B39-BF07-96111D9DE577}" type="slidenum">
              <a:rPr lang="en-US" smtClean="0"/>
              <a:t>19</a:t>
            </a:fld>
            <a:endParaRPr lang="en-US"/>
          </a:p>
        </p:txBody>
      </p:sp>
    </p:spTree>
    <p:extLst>
      <p:ext uri="{BB962C8B-B14F-4D97-AF65-F5344CB8AC3E}">
        <p14:creationId xmlns:p14="http://schemas.microsoft.com/office/powerpoint/2010/main" val="40075242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20</a:t>
            </a:fld>
            <a:endParaRPr lang="en-US"/>
          </a:p>
        </p:txBody>
      </p:sp>
    </p:spTree>
    <p:extLst>
      <p:ext uri="{BB962C8B-B14F-4D97-AF65-F5344CB8AC3E}">
        <p14:creationId xmlns:p14="http://schemas.microsoft.com/office/powerpoint/2010/main" val="1758392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2</a:t>
            </a:fld>
            <a:endParaRPr lang="en-US"/>
          </a:p>
        </p:txBody>
      </p:sp>
    </p:spTree>
    <p:extLst>
      <p:ext uri="{BB962C8B-B14F-4D97-AF65-F5344CB8AC3E}">
        <p14:creationId xmlns:p14="http://schemas.microsoft.com/office/powerpoint/2010/main" val="36550537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21</a:t>
            </a:fld>
            <a:endParaRPr lang="en-US"/>
          </a:p>
        </p:txBody>
      </p:sp>
    </p:spTree>
    <p:extLst>
      <p:ext uri="{BB962C8B-B14F-4D97-AF65-F5344CB8AC3E}">
        <p14:creationId xmlns:p14="http://schemas.microsoft.com/office/powerpoint/2010/main" val="600514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22</a:t>
            </a:fld>
            <a:endParaRPr lang="en-US"/>
          </a:p>
        </p:txBody>
      </p:sp>
    </p:spTree>
    <p:extLst>
      <p:ext uri="{BB962C8B-B14F-4D97-AF65-F5344CB8AC3E}">
        <p14:creationId xmlns:p14="http://schemas.microsoft.com/office/powerpoint/2010/main" val="12133480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23</a:t>
            </a:fld>
            <a:endParaRPr lang="en-US"/>
          </a:p>
        </p:txBody>
      </p:sp>
    </p:spTree>
    <p:extLst>
      <p:ext uri="{BB962C8B-B14F-4D97-AF65-F5344CB8AC3E}">
        <p14:creationId xmlns:p14="http://schemas.microsoft.com/office/powerpoint/2010/main" val="31495765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24</a:t>
            </a:fld>
            <a:endParaRPr lang="en-US"/>
          </a:p>
        </p:txBody>
      </p:sp>
    </p:spTree>
    <p:extLst>
      <p:ext uri="{BB962C8B-B14F-4D97-AF65-F5344CB8AC3E}">
        <p14:creationId xmlns:p14="http://schemas.microsoft.com/office/powerpoint/2010/main" val="4808718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dirty="0" smtClean="0"/>
              <a:t>Lowest</a:t>
            </a:r>
            <a:r>
              <a:rPr lang="en-US" baseline="0" dirty="0" smtClean="0"/>
              <a:t> layer in the stack. </a:t>
            </a:r>
          </a:p>
          <a:p>
            <a:pPr marL="174708" indent="-174708">
              <a:buFontTx/>
              <a:buChar char="-"/>
            </a:pPr>
            <a:r>
              <a:rPr lang="en-US" baseline="0" dirty="0" smtClean="0"/>
              <a:t>Correct installation on Johannes Winter’s QEMU</a:t>
            </a:r>
          </a:p>
          <a:p>
            <a:pPr marL="174708" indent="-174708">
              <a:buFontTx/>
              <a:buChar char="-"/>
            </a:pPr>
            <a:r>
              <a:rPr lang="en-US" baseline="0" dirty="0" smtClean="0"/>
              <a:t>Make changes in the source code of the microkernel to port Fiasco to the augmented version of QEMU</a:t>
            </a:r>
          </a:p>
          <a:p>
            <a:pPr marL="174708" indent="-174708">
              <a:buFontTx/>
              <a:buChar char="-"/>
            </a:pPr>
            <a:r>
              <a:rPr lang="en-US" baseline="0" dirty="0" smtClean="0"/>
              <a:t>Test by using Fiasco to create an ISO image and ten run it using the augmented version of QEMU</a:t>
            </a:r>
          </a:p>
          <a:p>
            <a:pPr marL="174708" indent="-174708">
              <a:buFontTx/>
              <a:buChar char="-"/>
            </a:pPr>
            <a:endParaRPr lang="en-US" baseline="0" dirty="0" smtClean="0"/>
          </a:p>
          <a:p>
            <a:pPr marL="174708" indent="-174708">
              <a:buFontTx/>
              <a:buChar char="-"/>
            </a:pPr>
            <a:r>
              <a:rPr lang="en-US" b="1" baseline="0" dirty="0" smtClean="0"/>
              <a:t>Context Switching</a:t>
            </a:r>
          </a:p>
          <a:p>
            <a:pPr marL="174708" indent="-174708">
              <a:buFontTx/>
              <a:buChar char="-"/>
            </a:pPr>
            <a:r>
              <a:rPr lang="en-US" dirty="0" smtClean="0"/>
              <a:t>Switching between worlds</a:t>
            </a:r>
            <a:r>
              <a:rPr lang="en-US" baseline="0" dirty="0" smtClean="0"/>
              <a:t> is controlled by the Secure Monitor</a:t>
            </a:r>
          </a:p>
          <a:p>
            <a:pPr marL="174708" indent="-174708">
              <a:buFontTx/>
              <a:buChar char="-"/>
            </a:pPr>
            <a:r>
              <a:rPr lang="en-US" baseline="0" dirty="0" smtClean="0"/>
              <a:t>Triggered by a dedicated instruction known as the Secure Monitor Call (SMC) instruction.</a:t>
            </a:r>
          </a:p>
          <a:p>
            <a:pPr marL="174708" indent="-174708">
              <a:buFontTx/>
              <a:buChar char="-"/>
            </a:pPr>
            <a:r>
              <a:rPr lang="en-US" baseline="0" dirty="0" smtClean="0"/>
              <a:t>The world in which the processor is executing is indicated by the NS-bit in the Secure Configuration Register in the CP15, the system control processor.</a:t>
            </a:r>
          </a:p>
          <a:p>
            <a:pPr marL="174708" indent="-174708">
              <a:buFontTx/>
              <a:buChar char="-"/>
            </a:pPr>
            <a:r>
              <a:rPr lang="en-US" baseline="0" dirty="0" smtClean="0"/>
              <a:t>In order to test if context switching between worlds is working correctly, we can check if the NS-bit is set.</a:t>
            </a:r>
          </a:p>
          <a:p>
            <a:pPr marL="174708" indent="-174708">
              <a:buFontTx/>
              <a:buChar char="-"/>
            </a:pPr>
            <a:endParaRPr lang="en-US" b="0" baseline="0" dirty="0" smtClean="0"/>
          </a:p>
          <a:p>
            <a:pPr marL="174708" indent="-174708">
              <a:buFontTx/>
              <a:buChar char="-"/>
            </a:pPr>
            <a:r>
              <a:rPr lang="en-US" b="1" baseline="0" dirty="0" smtClean="0"/>
              <a:t>Android Application</a:t>
            </a:r>
          </a:p>
          <a:p>
            <a:pPr marL="174708" indent="-174708">
              <a:buFontTx/>
              <a:buChar char="-"/>
            </a:pPr>
            <a:r>
              <a:rPr lang="en-US" dirty="0" smtClean="0"/>
              <a:t>Potential to be the most difficult task</a:t>
            </a:r>
            <a:r>
              <a:rPr lang="en-US" baseline="0" dirty="0" smtClean="0"/>
              <a:t> because of the possibility that we may need to implement a complex </a:t>
            </a:r>
            <a:r>
              <a:rPr lang="en-US" baseline="0" dirty="0" err="1" smtClean="0"/>
              <a:t>TrustZone</a:t>
            </a:r>
            <a:r>
              <a:rPr lang="en-US" baseline="0" dirty="0" smtClean="0"/>
              <a:t> API.</a:t>
            </a:r>
          </a:p>
          <a:p>
            <a:pPr marL="174708" indent="-174708">
              <a:buFontTx/>
              <a:buChar char="-"/>
            </a:pPr>
            <a:r>
              <a:rPr lang="en-US" baseline="0" dirty="0" smtClean="0"/>
              <a:t>The API will allow the application to communicate with the lower layers.</a:t>
            </a:r>
          </a:p>
          <a:p>
            <a:pPr marL="174708" indent="-174708">
              <a:buFontTx/>
              <a:buChar char="-"/>
            </a:pPr>
            <a:r>
              <a:rPr lang="en-US" baseline="0" dirty="0" smtClean="0"/>
              <a:t>To test of the application works correctly, we will need to monitor calls that the application makes to the Secure Monitor and make sure that the context switching between worlds is working correctly.</a:t>
            </a:r>
          </a:p>
          <a:p>
            <a:pPr marL="174708" indent="-174708">
              <a:buFontTx/>
              <a:buChar char="-"/>
            </a:pPr>
            <a:r>
              <a:rPr lang="en-US" baseline="0" dirty="0" smtClean="0"/>
              <a:t>The Fiasco microkernel acts as the secure monitor</a:t>
            </a:r>
            <a:endParaRPr lang="en-US" dirty="0" smtClean="0"/>
          </a:p>
          <a:p>
            <a:pPr marL="174708" indent="-174708">
              <a:buFontTx/>
              <a:buChar char="-"/>
            </a:pPr>
            <a:endParaRPr lang="en-US" b="0" baseline="0" dirty="0" smtClean="0"/>
          </a:p>
          <a:p>
            <a:pPr marL="174708" indent="-174708">
              <a:buFontTx/>
              <a:buChar char="-"/>
            </a:pPr>
            <a:endParaRPr lang="en-US" b="0" baseline="0" dirty="0" smtClean="0"/>
          </a:p>
        </p:txBody>
      </p:sp>
      <p:sp>
        <p:nvSpPr>
          <p:cNvPr id="4" name="Slide Number Placeholder 3"/>
          <p:cNvSpPr>
            <a:spLocks noGrp="1"/>
          </p:cNvSpPr>
          <p:nvPr>
            <p:ph type="sldNum" sz="quarter" idx="10"/>
          </p:nvPr>
        </p:nvSpPr>
        <p:spPr/>
        <p:txBody>
          <a:bodyPr/>
          <a:lstStyle/>
          <a:p>
            <a:fld id="{CEF8A016-7F5C-4B39-BF07-96111D9DE577}" type="slidenum">
              <a:rPr lang="en-US" smtClean="0"/>
              <a:t>25</a:t>
            </a:fld>
            <a:endParaRPr lang="en-US"/>
          </a:p>
        </p:txBody>
      </p:sp>
    </p:spTree>
    <p:extLst>
      <p:ext uri="{BB962C8B-B14F-4D97-AF65-F5344CB8AC3E}">
        <p14:creationId xmlns:p14="http://schemas.microsoft.com/office/powerpoint/2010/main" val="5394955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26</a:t>
            </a:fld>
            <a:endParaRPr lang="en-US"/>
          </a:p>
        </p:txBody>
      </p:sp>
    </p:spTree>
    <p:extLst>
      <p:ext uri="{BB962C8B-B14F-4D97-AF65-F5344CB8AC3E}">
        <p14:creationId xmlns:p14="http://schemas.microsoft.com/office/powerpoint/2010/main" val="22117986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27</a:t>
            </a:fld>
            <a:endParaRPr lang="en-US"/>
          </a:p>
        </p:txBody>
      </p:sp>
    </p:spTree>
    <p:extLst>
      <p:ext uri="{BB962C8B-B14F-4D97-AF65-F5344CB8AC3E}">
        <p14:creationId xmlns:p14="http://schemas.microsoft.com/office/powerpoint/2010/main" val="5192856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28</a:t>
            </a:fld>
            <a:endParaRPr lang="en-US"/>
          </a:p>
        </p:txBody>
      </p:sp>
    </p:spTree>
    <p:extLst>
      <p:ext uri="{BB962C8B-B14F-4D97-AF65-F5344CB8AC3E}">
        <p14:creationId xmlns:p14="http://schemas.microsoft.com/office/powerpoint/2010/main" val="15489420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29</a:t>
            </a:fld>
            <a:endParaRPr lang="en-US"/>
          </a:p>
        </p:txBody>
      </p:sp>
    </p:spTree>
    <p:extLst>
      <p:ext uri="{BB962C8B-B14F-4D97-AF65-F5344CB8AC3E}">
        <p14:creationId xmlns:p14="http://schemas.microsoft.com/office/powerpoint/2010/main" val="5192856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30</a:t>
            </a:fld>
            <a:endParaRPr lang="en-US"/>
          </a:p>
        </p:txBody>
      </p:sp>
    </p:spTree>
    <p:extLst>
      <p:ext uri="{BB962C8B-B14F-4D97-AF65-F5344CB8AC3E}">
        <p14:creationId xmlns:p14="http://schemas.microsoft.com/office/powerpoint/2010/main" val="519285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TPM- used to increase security by making</a:t>
            </a:r>
            <a:r>
              <a:rPr lang="en-US" baseline="0" dirty="0" smtClean="0"/>
              <a:t> a second chip on the processor that allows “safe world” program execution</a:t>
            </a:r>
          </a:p>
        </p:txBody>
      </p:sp>
      <p:sp>
        <p:nvSpPr>
          <p:cNvPr id="4" name="Slide Number Placeholder 3"/>
          <p:cNvSpPr>
            <a:spLocks noGrp="1"/>
          </p:cNvSpPr>
          <p:nvPr>
            <p:ph type="sldNum" sz="quarter" idx="10"/>
          </p:nvPr>
        </p:nvSpPr>
        <p:spPr/>
        <p:txBody>
          <a:bodyPr/>
          <a:lstStyle/>
          <a:p>
            <a:fld id="{CEF8A016-7F5C-4B39-BF07-96111D9DE577}" type="slidenum">
              <a:rPr lang="en-US" smtClean="0"/>
              <a:t>3</a:t>
            </a:fld>
            <a:endParaRPr lang="en-US"/>
          </a:p>
        </p:txBody>
      </p:sp>
    </p:spTree>
    <p:extLst>
      <p:ext uri="{BB962C8B-B14F-4D97-AF65-F5344CB8AC3E}">
        <p14:creationId xmlns:p14="http://schemas.microsoft.com/office/powerpoint/2010/main" val="32177024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31</a:t>
            </a:fld>
            <a:endParaRPr lang="en-US"/>
          </a:p>
        </p:txBody>
      </p:sp>
    </p:spTree>
    <p:extLst>
      <p:ext uri="{BB962C8B-B14F-4D97-AF65-F5344CB8AC3E}">
        <p14:creationId xmlns:p14="http://schemas.microsoft.com/office/powerpoint/2010/main" val="16986323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32</a:t>
            </a:fld>
            <a:endParaRPr lang="en-US"/>
          </a:p>
        </p:txBody>
      </p:sp>
    </p:spTree>
    <p:extLst>
      <p:ext uri="{BB962C8B-B14F-4D97-AF65-F5344CB8AC3E}">
        <p14:creationId xmlns:p14="http://schemas.microsoft.com/office/powerpoint/2010/main" val="3083641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4</a:t>
            </a:fld>
            <a:endParaRPr lang="en-US"/>
          </a:p>
        </p:txBody>
      </p:sp>
    </p:spTree>
    <p:extLst>
      <p:ext uri="{BB962C8B-B14F-4D97-AF65-F5344CB8AC3E}">
        <p14:creationId xmlns:p14="http://schemas.microsoft.com/office/powerpoint/2010/main" val="275630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5</a:t>
            </a:fld>
            <a:endParaRPr lang="en-US"/>
          </a:p>
        </p:txBody>
      </p:sp>
    </p:spTree>
    <p:extLst>
      <p:ext uri="{BB962C8B-B14F-4D97-AF65-F5344CB8AC3E}">
        <p14:creationId xmlns:p14="http://schemas.microsoft.com/office/powerpoint/2010/main" val="3691545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6</a:t>
            </a:fld>
            <a:endParaRPr lang="en-US"/>
          </a:p>
        </p:txBody>
      </p:sp>
    </p:spTree>
    <p:extLst>
      <p:ext uri="{BB962C8B-B14F-4D97-AF65-F5344CB8AC3E}">
        <p14:creationId xmlns:p14="http://schemas.microsoft.com/office/powerpoint/2010/main" val="208556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8A016-7F5C-4B39-BF07-96111D9DE577}" type="slidenum">
              <a:rPr lang="en-US" smtClean="0"/>
              <a:t>7</a:t>
            </a:fld>
            <a:endParaRPr lang="en-US"/>
          </a:p>
        </p:txBody>
      </p:sp>
    </p:spTree>
    <p:extLst>
      <p:ext uri="{BB962C8B-B14F-4D97-AF65-F5344CB8AC3E}">
        <p14:creationId xmlns:p14="http://schemas.microsoft.com/office/powerpoint/2010/main" val="767593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dirty="0" smtClean="0"/>
              <a:t>Many security use cases in mobile devices are related</a:t>
            </a:r>
            <a:r>
              <a:rPr lang="en-US" baseline="0" dirty="0" smtClean="0"/>
              <a:t> to content management</a:t>
            </a:r>
          </a:p>
          <a:p>
            <a:pPr marL="174708" indent="-174708">
              <a:buFontTx/>
              <a:buChar char="-"/>
            </a:pPr>
            <a:r>
              <a:rPr lang="en-US" baseline="0" dirty="0" smtClean="0"/>
              <a:t>The role of a DRM agent is to enforce the access to media content based on the rights that the user has purchased.</a:t>
            </a:r>
          </a:p>
          <a:p>
            <a:pPr marL="174708" indent="-174708">
              <a:buFontTx/>
              <a:buChar char="-"/>
            </a:pPr>
            <a:r>
              <a:rPr lang="en-US" baseline="0" dirty="0" smtClean="0"/>
              <a:t>When a user selects a DRM protected file for playback the agent must ensure that the user’s rights are still valid and, if they are, decrypt the file and pass it to the media player.</a:t>
            </a:r>
          </a:p>
          <a:p>
            <a:pPr marL="174708" indent="-174708">
              <a:buFontTx/>
              <a:buChar char="-"/>
            </a:pPr>
            <a:r>
              <a:rPr lang="en-US" baseline="0" dirty="0" smtClean="0"/>
              <a:t>Secure world defends the DRM agent component against malicious software.</a:t>
            </a:r>
          </a:p>
          <a:p>
            <a:pPr marL="174708" indent="-174708">
              <a:buFontTx/>
              <a:buChar char="-"/>
            </a:pPr>
            <a:r>
              <a:rPr lang="en-US" baseline="0" dirty="0" smtClean="0"/>
              <a:t>Type of attacker in this example would be the user. </a:t>
            </a:r>
            <a:endParaRPr lang="en-US" dirty="0"/>
          </a:p>
        </p:txBody>
      </p:sp>
      <p:sp>
        <p:nvSpPr>
          <p:cNvPr id="4" name="Slide Number Placeholder 3"/>
          <p:cNvSpPr>
            <a:spLocks noGrp="1"/>
          </p:cNvSpPr>
          <p:nvPr>
            <p:ph type="sldNum" sz="quarter" idx="10"/>
          </p:nvPr>
        </p:nvSpPr>
        <p:spPr/>
        <p:txBody>
          <a:bodyPr/>
          <a:lstStyle/>
          <a:p>
            <a:fld id="{CEF8A016-7F5C-4B39-BF07-96111D9DE577}" type="slidenum">
              <a:rPr lang="en-US" smtClean="0"/>
              <a:t>8</a:t>
            </a:fld>
            <a:endParaRPr lang="en-US"/>
          </a:p>
        </p:txBody>
      </p:sp>
    </p:spTree>
    <p:extLst>
      <p:ext uri="{BB962C8B-B14F-4D97-AF65-F5344CB8AC3E}">
        <p14:creationId xmlns:p14="http://schemas.microsoft.com/office/powerpoint/2010/main" val="3193752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9</a:t>
            </a:fld>
            <a:endParaRPr lang="en-US"/>
          </a:p>
        </p:txBody>
      </p:sp>
    </p:spTree>
    <p:extLst>
      <p:ext uri="{BB962C8B-B14F-4D97-AF65-F5344CB8AC3E}">
        <p14:creationId xmlns:p14="http://schemas.microsoft.com/office/powerpoint/2010/main" val="2952446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4E390EA-6AFD-4B08-8D61-5DBFA50F6DB3}" type="datetimeFigureOut">
              <a:rPr lang="en-US" smtClean="0"/>
              <a:t>12/8/2011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1A9667-4928-47F7-8088-BA4610056270}"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390EA-6AFD-4B08-8D61-5DBFA50F6DB3}"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9667-4928-47F7-8088-BA46100562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390EA-6AFD-4B08-8D61-5DBFA50F6DB3}"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9667-4928-47F7-8088-BA46100562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E390EA-6AFD-4B08-8D61-5DBFA50F6DB3}"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9667-4928-47F7-8088-BA46100562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E390EA-6AFD-4B08-8D61-5DBFA50F6DB3}"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9667-4928-47F7-8088-BA46100562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4E390EA-6AFD-4B08-8D61-5DBFA50F6DB3}" type="datetimeFigureOut">
              <a:rPr lang="en-US" smtClean="0"/>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A9667-4928-47F7-8088-BA4610056270}"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E390EA-6AFD-4B08-8D61-5DBFA50F6DB3}" type="datetimeFigureOut">
              <a:rPr lang="en-US" smtClean="0"/>
              <a:t>12/8/2011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1A9667-4928-47F7-8088-BA46100562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E390EA-6AFD-4B08-8D61-5DBFA50F6DB3}" type="datetimeFigureOut">
              <a:rPr lang="en-US" smtClean="0"/>
              <a:t>12/8/2011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1A9667-4928-47F7-8088-BA46100562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390EA-6AFD-4B08-8D61-5DBFA50F6DB3}" type="datetimeFigureOut">
              <a:rPr lang="en-US" smtClean="0"/>
              <a:t>12/8/2011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1A9667-4928-47F7-8088-BA46100562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4E390EA-6AFD-4B08-8D61-5DBFA50F6DB3}" type="datetimeFigureOut">
              <a:rPr lang="en-US" smtClean="0"/>
              <a:t>12/8/2011</a:t>
            </a:fld>
            <a:endParaRPr lang="en-US"/>
          </a:p>
        </p:txBody>
      </p:sp>
      <p:sp>
        <p:nvSpPr>
          <p:cNvPr id="7" name="Slide Number Placeholder 6"/>
          <p:cNvSpPr>
            <a:spLocks noGrp="1"/>
          </p:cNvSpPr>
          <p:nvPr>
            <p:ph type="sldNum" sz="quarter" idx="12"/>
          </p:nvPr>
        </p:nvSpPr>
        <p:spPr/>
        <p:txBody>
          <a:bodyPr/>
          <a:lstStyle/>
          <a:p>
            <a:fld id="{8B1A9667-4928-47F7-8088-BA4610056270}"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390EA-6AFD-4B08-8D61-5DBFA50F6DB3}" type="datetimeFigureOut">
              <a:rPr lang="en-US" smtClean="0"/>
              <a:t>12/8/2011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B1A9667-4928-47F7-8088-BA4610056270}"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4E390EA-6AFD-4B08-8D61-5DBFA50F6DB3}" type="datetimeFigureOut">
              <a:rPr lang="en-US" smtClean="0"/>
              <a:t>12/8/2011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1A9667-4928-47F7-8088-BA46100562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3.wdp"/></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2.wdp"/></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dirty="0" smtClean="0">
                <a:solidFill>
                  <a:schemeClr val="bg1">
                    <a:lumMod val="50000"/>
                  </a:schemeClr>
                </a:solidFill>
              </a:rPr>
              <a:t>Android Security</a:t>
            </a:r>
            <a:endParaRPr lang="en-US" dirty="0">
              <a:solidFill>
                <a:schemeClr val="bg1">
                  <a:lumMod val="50000"/>
                </a:schemeClr>
              </a:solidFill>
            </a:endParaRPr>
          </a:p>
        </p:txBody>
      </p:sp>
      <p:sp>
        <p:nvSpPr>
          <p:cNvPr id="3" name="Subtitle 2"/>
          <p:cNvSpPr>
            <a:spLocks noGrp="1"/>
          </p:cNvSpPr>
          <p:nvPr>
            <p:ph type="subTitle" idx="1"/>
          </p:nvPr>
        </p:nvSpPr>
        <p:spPr/>
        <p:txBody>
          <a:bodyPr>
            <a:normAutofit fontScale="92500" lnSpcReduction="10000"/>
          </a:bodyPr>
          <a:lstStyle/>
          <a:p>
            <a:r>
              <a:rPr lang="en-US" dirty="0" smtClean="0"/>
              <a:t>GROUP MAY 1208</a:t>
            </a:r>
            <a:br>
              <a:rPr lang="en-US" dirty="0" smtClean="0"/>
            </a:br>
            <a:r>
              <a:rPr lang="en-US" dirty="0" smtClean="0"/>
              <a:t>Alex </a:t>
            </a:r>
            <a:r>
              <a:rPr lang="en-US" dirty="0" err="1" smtClean="0"/>
              <a:t>Frisvold</a:t>
            </a:r>
            <a:r>
              <a:rPr lang="en-US" dirty="0" smtClean="0"/>
              <a:t/>
            </a:r>
            <a:br>
              <a:rPr lang="en-US" dirty="0" smtClean="0"/>
            </a:br>
            <a:r>
              <a:rPr lang="en-US" dirty="0" smtClean="0"/>
              <a:t>Alex Meyer</a:t>
            </a:r>
            <a:br>
              <a:rPr lang="en-US" dirty="0" smtClean="0"/>
            </a:br>
            <a:r>
              <a:rPr lang="en-US" dirty="0" err="1" smtClean="0"/>
              <a:t>Nazmus</a:t>
            </a:r>
            <a:r>
              <a:rPr lang="en-US" dirty="0" smtClean="0"/>
              <a:t> </a:t>
            </a:r>
            <a:r>
              <a:rPr lang="en-US" dirty="0" err="1" smtClean="0"/>
              <a:t>Sakib</a:t>
            </a:r>
            <a:r>
              <a:rPr lang="en-US" dirty="0" smtClean="0"/>
              <a:t/>
            </a:r>
            <a:br>
              <a:rPr lang="en-US" dirty="0" smtClean="0"/>
            </a:br>
            <a:r>
              <a:rPr lang="en-US" dirty="0" smtClean="0"/>
              <a:t>Eric Van Buren</a:t>
            </a:r>
          </a:p>
        </p:txBody>
      </p:sp>
      <p:pic>
        <p:nvPicPr>
          <p:cNvPr id="4"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 b="97500" l="10000" r="91000">
                        <a14:foregroundMark x1="49000" y1="15000" x2="49000" y2="15000"/>
                        <a14:foregroundMark x1="59500" y1="59500" x2="59500" y2="59500"/>
                        <a14:foregroundMark x1="65000" y1="53000" x2="65000" y2="53000"/>
                        <a14:foregroundMark x1="16500" y1="59000" x2="16500" y2="59000"/>
                        <a14:foregroundMark x1="85500" y1="44000" x2="85500" y2="44000"/>
                        <a14:foregroundMark x1="62000" y1="22000" x2="62000" y2="22000"/>
                        <a14:foregroundMark x1="38500" y1="20500" x2="38500" y2="20500"/>
                        <a14:backgroundMark x1="17000" y1="24000" x2="17000" y2="24000"/>
                        <a14:backgroundMark x1="83000" y1="11000" x2="83000" y2="11000"/>
                        <a14:backgroundMark x1="94000" y1="19000" x2="94000" y2="19000"/>
                        <a14:backgroundMark x1="96000" y1="81500" x2="96000" y2="81500"/>
                        <a14:backgroundMark x1="85500" y1="83000" x2="85500" y2="83000"/>
                        <a14:backgroundMark x1="49500" y1="89500" x2="49500" y2="89500"/>
                        <a14:backgroundMark x1="28500" y1="86500" x2="28500" y2="86500"/>
                        <a14:backgroundMark x1="22500" y1="52000" x2="22500" y2="52000"/>
                        <a14:backgroundMark x1="77500" y1="52000" x2="77500" y2="52000"/>
                        <a14:backgroundMark x1="54500" y1="33500" x2="54500" y2="33500"/>
                      </a14:backgroundRemoval>
                    </a14:imgEffect>
                  </a14:imgLayer>
                </a14:imgProps>
              </a:ext>
              <a:ext uri="{28A0092B-C50C-407E-A947-70E740481C1C}">
                <a14:useLocalDpi xmlns:a14="http://schemas.microsoft.com/office/drawing/2010/main" val="0"/>
              </a:ext>
            </a:extLst>
          </a:blip>
          <a:srcRect/>
          <a:stretch>
            <a:fillRect/>
          </a:stretch>
        </p:blipFill>
        <p:spPr bwMode="auto">
          <a:xfrm>
            <a:off x="685800" y="2343150"/>
            <a:ext cx="3657600" cy="3657600"/>
          </a:xfrm>
          <a:prstGeom prst="rect">
            <a:avLst/>
          </a:prstGeom>
          <a:noFill/>
          <a:ln>
            <a:noFill/>
          </a:ln>
          <a:effectLst>
            <a:glow rad="228600">
              <a:schemeClr val="accent2">
                <a:satMod val="175000"/>
                <a:alpha val="40000"/>
              </a:schemeClr>
            </a:glow>
            <a:innerShdw blurRad="63500" dist="50800" dir="13500000">
              <a:prstClr val="black">
                <a:alpha val="50000"/>
              </a:prstClr>
            </a:inn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6146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838200"/>
            <a:ext cx="7315199" cy="5181600"/>
          </a:xfrm>
          <a:prstGeom prst="rect">
            <a:avLst/>
          </a:prstGeom>
          <a:noFill/>
          <a:ln>
            <a:noFill/>
          </a:ln>
        </p:spPr>
      </p:pic>
    </p:spTree>
    <p:extLst>
      <p:ext uri="{BB962C8B-B14F-4D97-AF65-F5344CB8AC3E}">
        <p14:creationId xmlns:p14="http://schemas.microsoft.com/office/powerpoint/2010/main" val="2699431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TrustZone Implementation</a:t>
            </a:r>
            <a:endParaRPr lang="en-US" dirty="0"/>
          </a:p>
        </p:txBody>
      </p:sp>
      <p:sp>
        <p:nvSpPr>
          <p:cNvPr id="3" name="Content Placeholder 2"/>
          <p:cNvSpPr>
            <a:spLocks noGrp="1"/>
          </p:cNvSpPr>
          <p:nvPr>
            <p:ph idx="1"/>
          </p:nvPr>
        </p:nvSpPr>
        <p:spPr/>
        <p:txBody>
          <a:bodyPr/>
          <a:lstStyle/>
          <a:p>
            <a:r>
              <a:rPr lang="en-US" dirty="0" smtClean="0"/>
              <a:t>There is no open source emulator for TrustZone making development difficult</a:t>
            </a:r>
            <a:br>
              <a:rPr lang="en-US" dirty="0" smtClean="0"/>
            </a:br>
            <a:endParaRPr lang="en-US" dirty="0" smtClean="0"/>
          </a:p>
          <a:p>
            <a:r>
              <a:rPr lang="en-US" dirty="0"/>
              <a:t>W</a:t>
            </a:r>
            <a:r>
              <a:rPr lang="en-US" dirty="0" smtClean="0"/>
              <a:t>e will use 4 different open source components in one modified stack</a:t>
            </a:r>
            <a:endParaRPr lang="en-US" dirty="0"/>
          </a:p>
        </p:txBody>
      </p:sp>
    </p:spTree>
    <p:extLst>
      <p:ext uri="{BB962C8B-B14F-4D97-AF65-F5344CB8AC3E}">
        <p14:creationId xmlns:p14="http://schemas.microsoft.com/office/powerpoint/2010/main" val="1154354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Stack</a:t>
            </a:r>
            <a:endParaRPr 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09800" y="2057400"/>
            <a:ext cx="4791619" cy="4405518"/>
          </a:xfrm>
        </p:spPr>
      </p:pic>
    </p:spTree>
    <p:extLst>
      <p:ext uri="{BB962C8B-B14F-4D97-AF65-F5344CB8AC3E}">
        <p14:creationId xmlns:p14="http://schemas.microsoft.com/office/powerpoint/2010/main" val="2434528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QEMU</a:t>
            </a:r>
            <a:endParaRPr lang="en-US" dirty="0"/>
          </a:p>
        </p:txBody>
      </p:sp>
      <p:sp>
        <p:nvSpPr>
          <p:cNvPr id="3" name="Content Placeholder 2"/>
          <p:cNvSpPr>
            <a:spLocks noGrp="1"/>
          </p:cNvSpPr>
          <p:nvPr>
            <p:ph idx="1"/>
          </p:nvPr>
        </p:nvSpPr>
        <p:spPr/>
        <p:txBody>
          <a:bodyPr>
            <a:normAutofit lnSpcReduction="10000"/>
          </a:bodyPr>
          <a:lstStyle/>
          <a:p>
            <a:r>
              <a:rPr lang="en-US" dirty="0" smtClean="0"/>
              <a:t>Open source hardware emulator used by Android developers</a:t>
            </a:r>
            <a:br>
              <a:rPr lang="en-US" dirty="0" smtClean="0"/>
            </a:br>
            <a:endParaRPr lang="en-US" dirty="0" smtClean="0"/>
          </a:p>
          <a:p>
            <a:r>
              <a:rPr lang="en-US" dirty="0" smtClean="0"/>
              <a:t>Main release does not contain TrustZone emulation capabilities</a:t>
            </a:r>
            <a:br>
              <a:rPr lang="en-US" dirty="0" smtClean="0"/>
            </a:br>
            <a:endParaRPr lang="en-US" dirty="0" smtClean="0"/>
          </a:p>
          <a:p>
            <a:r>
              <a:rPr lang="en-US" dirty="0" smtClean="0"/>
              <a:t>Johannes Winter is a computer scientist who modified QEMU for his own research so it can emulate TrustZone</a:t>
            </a:r>
            <a:endParaRPr lang="en-US" dirty="0"/>
          </a:p>
        </p:txBody>
      </p:sp>
    </p:spTree>
    <p:extLst>
      <p:ext uri="{BB962C8B-B14F-4D97-AF65-F5344CB8AC3E}">
        <p14:creationId xmlns:p14="http://schemas.microsoft.com/office/powerpoint/2010/main" val="28192040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Fiasco Microkernel</a:t>
            </a:r>
            <a:endParaRPr lang="en-US" dirty="0"/>
          </a:p>
        </p:txBody>
      </p:sp>
      <p:sp>
        <p:nvSpPr>
          <p:cNvPr id="3" name="Content Placeholder 2"/>
          <p:cNvSpPr>
            <a:spLocks noGrp="1"/>
          </p:cNvSpPr>
          <p:nvPr>
            <p:ph idx="1"/>
          </p:nvPr>
        </p:nvSpPr>
        <p:spPr/>
        <p:txBody>
          <a:bodyPr/>
          <a:lstStyle/>
          <a:p>
            <a:r>
              <a:rPr lang="en-US" dirty="0" smtClean="0"/>
              <a:t>Developed by a group at TU-</a:t>
            </a:r>
            <a:r>
              <a:rPr lang="en-US" dirty="0" err="1" smtClean="0"/>
              <a:t>Dreseden</a:t>
            </a:r>
            <a:endParaRPr lang="en-US" dirty="0" smtClean="0"/>
          </a:p>
          <a:p>
            <a:endParaRPr lang="en-US" dirty="0" smtClean="0"/>
          </a:p>
          <a:p>
            <a:r>
              <a:rPr lang="en-US" dirty="0" smtClean="0"/>
              <a:t>This is the only software that will run in the privileged or secure mode of the processor</a:t>
            </a:r>
          </a:p>
          <a:p>
            <a:pPr marL="68580" indent="0">
              <a:buNone/>
            </a:pPr>
            <a:endParaRPr lang="en-US" dirty="0" smtClean="0"/>
          </a:p>
          <a:p>
            <a:r>
              <a:rPr lang="en-US" dirty="0" smtClean="0"/>
              <a:t>Very small for security purposes</a:t>
            </a:r>
            <a:endParaRPr lang="en-US" dirty="0"/>
          </a:p>
        </p:txBody>
      </p:sp>
      <p:pic>
        <p:nvPicPr>
          <p:cNvPr id="3074" name="Picture 2" descr="http://os.inf.tu-dresden.de/fiasco/prev/ux/pics/logo.pn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foregroundMark x1="19772" y1="58519" x2="26236" y2="36296"/>
                        <a14:foregroundMark x1="61977" y1="49877" x2="53992" y2="27901"/>
                        <a14:foregroundMark x1="82510" y1="74074" x2="82890" y2="66173"/>
                        <a14:foregroundMark x1="75665" y1="40247" x2="72243" y2="29630"/>
                        <a14:foregroundMark x1="16350" y1="36296" x2="22814" y2="24691"/>
                        <a14:foregroundMark x1="42966" y1="74321" x2="49430" y2="74568"/>
                        <a14:foregroundMark x1="4943" y1="94815" x2="3422" y2="86667"/>
                        <a14:foregroundMark x1="20532" y1="96543" x2="19772" y2="84938"/>
                        <a14:foregroundMark x1="34221" y1="97284" x2="36882" y2="86667"/>
                        <a14:foregroundMark x1="57414" y1="93086" x2="51711" y2="88889"/>
                        <a14:foregroundMark x1="70342" y1="91358" x2="71483" y2="89383"/>
                        <a14:foregroundMark x1="79087" y1="93333" x2="79848" y2="94321"/>
                        <a14:foregroundMark x1="88593" y1="86914" x2="88973" y2="86173"/>
                        <a14:foregroundMark x1="76426" y1="99259" x2="78327" y2="98025"/>
                        <a14:foregroundMark x1="79468" y1="60988" x2="79087" y2="60000"/>
                        <a14:foregroundMark x1="96198" y1="97037" x2="95817" y2="93086"/>
                        <a14:backgroundMark x1="68061" y1="5926" x2="93916" y2="24444"/>
                        <a14:backgroundMark x1="14829" y1="6173" x2="6844" y2="21975"/>
                        <a14:backgroundMark x1="6844" y1="80494" x2="63118" y2="82222"/>
                        <a14:backgroundMark x1="84791" y1="92346" x2="84411" y2="91358"/>
                        <a14:backgroundMark x1="36882" y1="99012" x2="36882" y2="97778"/>
                        <a14:backgroundMark x1="37643" y1="92840" x2="37643" y2="91852"/>
                        <a14:backgroundMark x1="92395" y1="93580" x2="92395" y2="91852"/>
                        <a14:backgroundMark x1="85171" y1="89630" x2="85551" y2="89136"/>
                      </a14:backgroundRemoval>
                    </a14:imgEffect>
                  </a14:imgLayer>
                </a14:imgProps>
              </a:ext>
              <a:ext uri="{28A0092B-C50C-407E-A947-70E740481C1C}">
                <a14:useLocalDpi xmlns:a14="http://schemas.microsoft.com/office/drawing/2010/main" val="0"/>
              </a:ext>
            </a:extLst>
          </a:blip>
          <a:srcRect/>
          <a:stretch>
            <a:fillRect/>
          </a:stretch>
        </p:blipFill>
        <p:spPr bwMode="auto">
          <a:xfrm>
            <a:off x="6819900" y="4319980"/>
            <a:ext cx="1371600" cy="2112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5775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
            </a:r>
            <a:r>
              <a:rPr lang="en-US" baseline="30000" dirty="0" smtClean="0"/>
              <a:t>4</a:t>
            </a:r>
            <a:r>
              <a:rPr lang="en-US" dirty="0" smtClean="0"/>
              <a:t>Runtime Environment</a:t>
            </a:r>
            <a:endParaRPr lang="en-US" dirty="0"/>
          </a:p>
        </p:txBody>
      </p:sp>
      <p:sp>
        <p:nvSpPr>
          <p:cNvPr id="3" name="Content Placeholder 2"/>
          <p:cNvSpPr>
            <a:spLocks noGrp="1"/>
          </p:cNvSpPr>
          <p:nvPr>
            <p:ph idx="1"/>
          </p:nvPr>
        </p:nvSpPr>
        <p:spPr/>
        <p:txBody>
          <a:bodyPr>
            <a:normAutofit lnSpcReduction="10000"/>
          </a:bodyPr>
          <a:lstStyle/>
          <a:p>
            <a:r>
              <a:rPr lang="en-US" dirty="0" smtClean="0"/>
              <a:t>Offers a concise set of interfaces for building applications</a:t>
            </a:r>
          </a:p>
          <a:p>
            <a:endParaRPr lang="en-US" dirty="0" smtClean="0"/>
          </a:p>
          <a:p>
            <a:r>
              <a:rPr lang="en-US" dirty="0"/>
              <a:t>C</a:t>
            </a:r>
            <a:r>
              <a:rPr lang="en-US" dirty="0" smtClean="0"/>
              <a:t>omprised of low-level software components that interface directly with the microkernel</a:t>
            </a:r>
          </a:p>
          <a:p>
            <a:endParaRPr lang="en-US" dirty="0" smtClean="0"/>
          </a:p>
          <a:p>
            <a:r>
              <a:rPr lang="en-US" dirty="0" smtClean="0"/>
              <a:t>Libraries and interfaces are provided and object oriented</a:t>
            </a:r>
          </a:p>
        </p:txBody>
      </p:sp>
      <p:pic>
        <p:nvPicPr>
          <p:cNvPr id="4098" name="Picture 2" descr="http://os.inf.tu-dresden.de/L4/LinuxOnL4/g/l4linux-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914400"/>
            <a:ext cx="1990725"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35531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
            </a:r>
            <a:r>
              <a:rPr lang="en-US" baseline="30000" dirty="0" smtClean="0"/>
              <a:t>4</a:t>
            </a:r>
            <a:r>
              <a:rPr lang="en-US" dirty="0" smtClean="0"/>
              <a:t>Android</a:t>
            </a:r>
            <a:endParaRPr lang="en-US" dirty="0"/>
          </a:p>
        </p:txBody>
      </p:sp>
      <p:sp>
        <p:nvSpPr>
          <p:cNvPr id="3" name="Content Placeholder 2"/>
          <p:cNvSpPr>
            <a:spLocks noGrp="1"/>
          </p:cNvSpPr>
          <p:nvPr>
            <p:ph idx="1"/>
          </p:nvPr>
        </p:nvSpPr>
        <p:spPr/>
        <p:txBody>
          <a:bodyPr/>
          <a:lstStyle/>
          <a:p>
            <a:r>
              <a:rPr lang="en-US" dirty="0"/>
              <a:t>D</a:t>
            </a:r>
            <a:r>
              <a:rPr lang="en-US" dirty="0" smtClean="0"/>
              <a:t>erived from the L</a:t>
            </a:r>
            <a:r>
              <a:rPr lang="en-US" baseline="30000" dirty="0" smtClean="0"/>
              <a:t>4</a:t>
            </a:r>
            <a:r>
              <a:rPr lang="en-US" dirty="0" smtClean="0"/>
              <a:t>Linux project which is developed at TU-Dresden</a:t>
            </a:r>
            <a:br>
              <a:rPr lang="en-US" dirty="0" smtClean="0"/>
            </a:br>
            <a:endParaRPr lang="en-US" dirty="0" smtClean="0"/>
          </a:p>
          <a:p>
            <a:r>
              <a:rPr lang="en-US" dirty="0" smtClean="0"/>
              <a:t>Designed specifically to work with </a:t>
            </a:r>
            <a:r>
              <a:rPr lang="en-US" dirty="0" err="1" smtClean="0"/>
              <a:t>Fiasco.OC</a:t>
            </a:r>
            <a:r>
              <a:rPr lang="en-US" dirty="0" smtClean="0"/>
              <a:t> microkernel</a:t>
            </a:r>
            <a:br>
              <a:rPr lang="en-US" dirty="0" smtClean="0"/>
            </a:br>
            <a:endParaRPr lang="en-US" dirty="0" smtClean="0"/>
          </a:p>
          <a:p>
            <a:r>
              <a:rPr lang="en-US" dirty="0" smtClean="0"/>
              <a:t>Currently runs as Android version  2.2 (</a:t>
            </a:r>
            <a:r>
              <a:rPr lang="en-US" dirty="0" err="1" smtClean="0"/>
              <a:t>Froyo</a:t>
            </a:r>
            <a:r>
              <a:rPr lang="en-US" dirty="0" smtClean="0"/>
              <a:t>) or 2.3 (Gingerbread)</a:t>
            </a:r>
            <a:endParaRPr lang="en-US" dirty="0"/>
          </a:p>
        </p:txBody>
      </p:sp>
      <p:pic>
        <p:nvPicPr>
          <p:cNvPr id="5122" name="Picture 2" descr="http://os.inf.tu-dresden.de/L4/LinuxOnL4/g/l4linux-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914400"/>
            <a:ext cx="1990725"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376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Application</a:t>
            </a:r>
            <a:endParaRPr lang="en-US" dirty="0"/>
          </a:p>
        </p:txBody>
      </p:sp>
      <p:sp>
        <p:nvSpPr>
          <p:cNvPr id="3" name="Content Placeholder 2"/>
          <p:cNvSpPr>
            <a:spLocks noGrp="1"/>
          </p:cNvSpPr>
          <p:nvPr>
            <p:ph idx="1"/>
          </p:nvPr>
        </p:nvSpPr>
        <p:spPr/>
        <p:txBody>
          <a:bodyPr/>
          <a:lstStyle/>
          <a:p>
            <a:r>
              <a:rPr lang="en-US" dirty="0" smtClean="0"/>
              <a:t>The highest part of the stack will be a program we write that uses </a:t>
            </a:r>
            <a:r>
              <a:rPr lang="en-US" dirty="0" err="1" smtClean="0"/>
              <a:t>TrustZone’s</a:t>
            </a:r>
            <a:r>
              <a:rPr lang="en-US" dirty="0" smtClean="0"/>
              <a:t> TPM features</a:t>
            </a:r>
          </a:p>
          <a:p>
            <a:endParaRPr lang="en-US" dirty="0" smtClean="0"/>
          </a:p>
          <a:p>
            <a:r>
              <a:rPr lang="en-US" dirty="0" smtClean="0"/>
              <a:t>Application will make </a:t>
            </a:r>
            <a:r>
              <a:rPr lang="en-US" dirty="0" err="1" smtClean="0"/>
              <a:t>TrustZone</a:t>
            </a:r>
            <a:r>
              <a:rPr lang="en-US" dirty="0" smtClean="0"/>
              <a:t> calls to the microkernel</a:t>
            </a:r>
          </a:p>
        </p:txBody>
      </p:sp>
    </p:spTree>
    <p:extLst>
      <p:ext uri="{BB962C8B-B14F-4D97-AF65-F5344CB8AC3E}">
        <p14:creationId xmlns:p14="http://schemas.microsoft.com/office/powerpoint/2010/main" val="1562393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Requirement</a:t>
            </a:r>
            <a:endParaRPr lang="en-US" dirty="0"/>
          </a:p>
        </p:txBody>
      </p:sp>
      <p:sp>
        <p:nvSpPr>
          <p:cNvPr id="3" name="Content Placeholder 2"/>
          <p:cNvSpPr>
            <a:spLocks noGrp="1"/>
          </p:cNvSpPr>
          <p:nvPr>
            <p:ph idx="1"/>
          </p:nvPr>
        </p:nvSpPr>
        <p:spPr/>
        <p:txBody>
          <a:bodyPr>
            <a:normAutofit/>
          </a:bodyPr>
          <a:lstStyle/>
          <a:p>
            <a:r>
              <a:rPr lang="en-US" dirty="0" smtClean="0"/>
              <a:t>The modified FIASCO.OC microkernel will run seamlessly over Mr. Winter’s extended version of QEMU</a:t>
            </a:r>
            <a:endParaRPr lang="en-US" dirty="0"/>
          </a:p>
        </p:txBody>
      </p:sp>
    </p:spTree>
    <p:extLst>
      <p:ext uri="{BB962C8B-B14F-4D97-AF65-F5344CB8AC3E}">
        <p14:creationId xmlns:p14="http://schemas.microsoft.com/office/powerpoint/2010/main" val="2701321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Requirement</a:t>
            </a:r>
            <a:endParaRPr lang="en-US" dirty="0"/>
          </a:p>
        </p:txBody>
      </p:sp>
      <p:sp>
        <p:nvSpPr>
          <p:cNvPr id="3" name="Content Placeholder 2"/>
          <p:cNvSpPr>
            <a:spLocks noGrp="1"/>
          </p:cNvSpPr>
          <p:nvPr>
            <p:ph idx="1"/>
          </p:nvPr>
        </p:nvSpPr>
        <p:spPr/>
        <p:txBody>
          <a:bodyPr/>
          <a:lstStyle/>
          <a:p>
            <a:r>
              <a:rPr lang="en-US" dirty="0" smtClean="0"/>
              <a:t>The modified L4 runtime environment will run seamlessly over the modified </a:t>
            </a:r>
            <a:r>
              <a:rPr lang="en-US" dirty="0" err="1" smtClean="0"/>
              <a:t>Fiasco.OC</a:t>
            </a:r>
            <a:r>
              <a:rPr lang="en-US" dirty="0" smtClean="0"/>
              <a:t> microkernel</a:t>
            </a:r>
            <a:endParaRPr lang="en-US" dirty="0"/>
          </a:p>
        </p:txBody>
      </p:sp>
    </p:spTree>
    <p:extLst>
      <p:ext uri="{BB962C8B-B14F-4D97-AF65-F5344CB8AC3E}">
        <p14:creationId xmlns:p14="http://schemas.microsoft.com/office/powerpoint/2010/main" val="1313458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Advisors</a:t>
            </a:r>
            <a:endParaRPr lang="en-US" dirty="0"/>
          </a:p>
        </p:txBody>
      </p:sp>
      <p:sp>
        <p:nvSpPr>
          <p:cNvPr id="3" name="Content Placeholder 2"/>
          <p:cNvSpPr>
            <a:spLocks noGrp="1"/>
          </p:cNvSpPr>
          <p:nvPr>
            <p:ph idx="1"/>
          </p:nvPr>
        </p:nvSpPr>
        <p:spPr/>
        <p:txBody>
          <a:bodyPr/>
          <a:lstStyle/>
          <a:p>
            <a:r>
              <a:rPr lang="en-US" dirty="0" smtClean="0"/>
              <a:t>Our project is through The </a:t>
            </a:r>
            <a:r>
              <a:rPr lang="en-US" b="1" dirty="0" smtClean="0"/>
              <a:t>Boeing Company</a:t>
            </a:r>
            <a:r>
              <a:rPr lang="en-US" dirty="0" smtClean="0"/>
              <a:t> and our advisor is </a:t>
            </a:r>
            <a:r>
              <a:rPr lang="en-US" b="1" dirty="0" smtClean="0"/>
              <a:t>Victor Lukasik</a:t>
            </a:r>
            <a:r>
              <a:rPr lang="en-US" dirty="0" smtClean="0"/>
              <a:t>, the manager of Boeing’s Cyber Mission Assurance group</a:t>
            </a:r>
          </a:p>
          <a:p>
            <a:pPr marL="68580" indent="0">
              <a:buNone/>
            </a:pPr>
            <a:endParaRPr lang="en-US" dirty="0" smtClean="0"/>
          </a:p>
          <a:p>
            <a:r>
              <a:rPr lang="en-US" dirty="0" smtClean="0"/>
              <a:t>Our </a:t>
            </a:r>
            <a:r>
              <a:rPr lang="en-US" b="1" dirty="0" smtClean="0"/>
              <a:t>faculty advisory </a:t>
            </a:r>
            <a:r>
              <a:rPr lang="en-US" dirty="0" smtClean="0"/>
              <a:t>at Iowa State is </a:t>
            </a:r>
            <a:r>
              <a:rPr lang="en-US" b="1" dirty="0" smtClean="0"/>
              <a:t>George </a:t>
            </a:r>
            <a:r>
              <a:rPr lang="en-US" b="1" dirty="0" err="1" smtClean="0"/>
              <a:t>Amariucai</a:t>
            </a:r>
            <a:endParaRPr lang="en-US" b="1" dirty="0" smtClean="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143000"/>
            <a:ext cx="2143125" cy="2143125"/>
          </a:xfrm>
          <a:prstGeom prst="rect">
            <a:avLst/>
          </a:prstGeom>
          <a:noFill/>
          <a:ln>
            <a:noFill/>
          </a:ln>
          <a:effectLst/>
          <a:scene3d>
            <a:camera prst="isometricLeftDown"/>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4871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Requirement</a:t>
            </a:r>
            <a:endParaRPr lang="en-US" dirty="0"/>
          </a:p>
        </p:txBody>
      </p:sp>
      <p:sp>
        <p:nvSpPr>
          <p:cNvPr id="3" name="Content Placeholder 2"/>
          <p:cNvSpPr>
            <a:spLocks noGrp="1"/>
          </p:cNvSpPr>
          <p:nvPr>
            <p:ph idx="1"/>
          </p:nvPr>
        </p:nvSpPr>
        <p:spPr/>
        <p:txBody>
          <a:bodyPr/>
          <a:lstStyle/>
          <a:p>
            <a:r>
              <a:rPr lang="en-US" dirty="0" smtClean="0"/>
              <a:t>The L4Android operating system will run seamlessly over the modified L4 runtime environment</a:t>
            </a:r>
            <a:endParaRPr lang="en-US" dirty="0"/>
          </a:p>
        </p:txBody>
      </p:sp>
    </p:spTree>
    <p:extLst>
      <p:ext uri="{BB962C8B-B14F-4D97-AF65-F5344CB8AC3E}">
        <p14:creationId xmlns:p14="http://schemas.microsoft.com/office/powerpoint/2010/main" val="124424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Requirement</a:t>
            </a:r>
            <a:endParaRPr lang="en-US" dirty="0"/>
          </a:p>
        </p:txBody>
      </p:sp>
      <p:sp>
        <p:nvSpPr>
          <p:cNvPr id="3" name="Content Placeholder 2"/>
          <p:cNvSpPr>
            <a:spLocks noGrp="1"/>
          </p:cNvSpPr>
          <p:nvPr>
            <p:ph idx="1"/>
          </p:nvPr>
        </p:nvSpPr>
        <p:spPr/>
        <p:txBody>
          <a:bodyPr/>
          <a:lstStyle/>
          <a:p>
            <a:r>
              <a:rPr lang="en-US" dirty="0" smtClean="0"/>
              <a:t>Our software stack will use the secure world to provide two TPM services:</a:t>
            </a:r>
            <a:br>
              <a:rPr lang="en-US" dirty="0" smtClean="0"/>
            </a:br>
            <a:endParaRPr lang="en-US" dirty="0" smtClean="0"/>
          </a:p>
          <a:p>
            <a:pPr lvl="1"/>
            <a:r>
              <a:rPr lang="en-US" dirty="0" smtClean="0"/>
              <a:t>Random Number Generation</a:t>
            </a:r>
            <a:br>
              <a:rPr lang="en-US" dirty="0" smtClean="0"/>
            </a:br>
            <a:endParaRPr lang="en-US" dirty="0" smtClean="0"/>
          </a:p>
          <a:p>
            <a:pPr lvl="1"/>
            <a:r>
              <a:rPr lang="en-US" dirty="0" smtClean="0"/>
              <a:t>RSA Key Generation</a:t>
            </a:r>
            <a:endParaRPr lang="en-US" dirty="0"/>
          </a:p>
        </p:txBody>
      </p:sp>
    </p:spTree>
    <p:extLst>
      <p:ext uri="{BB962C8B-B14F-4D97-AF65-F5344CB8AC3E}">
        <p14:creationId xmlns:p14="http://schemas.microsoft.com/office/powerpoint/2010/main" val="34546162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Requirement</a:t>
            </a:r>
            <a:endParaRPr lang="en-US" dirty="0"/>
          </a:p>
        </p:txBody>
      </p:sp>
      <p:sp>
        <p:nvSpPr>
          <p:cNvPr id="3" name="Content Placeholder 2"/>
          <p:cNvSpPr>
            <a:spLocks noGrp="1"/>
          </p:cNvSpPr>
          <p:nvPr>
            <p:ph idx="1"/>
          </p:nvPr>
        </p:nvSpPr>
        <p:spPr/>
        <p:txBody>
          <a:bodyPr/>
          <a:lstStyle/>
          <a:p>
            <a:r>
              <a:rPr lang="en-US" dirty="0" smtClean="0"/>
              <a:t>An Android application will be able to use the TPM services provided and will be able to perform the following tasks:</a:t>
            </a:r>
            <a:br>
              <a:rPr lang="en-US" dirty="0" smtClean="0"/>
            </a:br>
            <a:endParaRPr lang="en-US" dirty="0" smtClean="0"/>
          </a:p>
          <a:p>
            <a:pPr lvl="1"/>
            <a:r>
              <a:rPr lang="en-US" dirty="0" smtClean="0"/>
              <a:t>encrypt sensitive data using the secure world</a:t>
            </a:r>
            <a:br>
              <a:rPr lang="en-US" dirty="0" smtClean="0"/>
            </a:br>
            <a:endParaRPr lang="en-US" dirty="0" smtClean="0"/>
          </a:p>
          <a:p>
            <a:pPr lvl="1"/>
            <a:r>
              <a:rPr lang="en-US" dirty="0" smtClean="0"/>
              <a:t>decrypt </a:t>
            </a:r>
            <a:r>
              <a:rPr lang="en-US" dirty="0"/>
              <a:t>sensitive data using the secure </a:t>
            </a:r>
            <a:r>
              <a:rPr lang="en-US" dirty="0" smtClean="0"/>
              <a:t>world</a:t>
            </a:r>
          </a:p>
        </p:txBody>
      </p:sp>
    </p:spTree>
    <p:extLst>
      <p:ext uri="{BB962C8B-B14F-4D97-AF65-F5344CB8AC3E}">
        <p14:creationId xmlns:p14="http://schemas.microsoft.com/office/powerpoint/2010/main" val="32956729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Requirement</a:t>
            </a:r>
            <a:endParaRPr lang="en-US" dirty="0"/>
          </a:p>
        </p:txBody>
      </p:sp>
      <p:sp>
        <p:nvSpPr>
          <p:cNvPr id="3" name="Content Placeholder 2"/>
          <p:cNvSpPr>
            <a:spLocks noGrp="1"/>
          </p:cNvSpPr>
          <p:nvPr>
            <p:ph idx="1"/>
          </p:nvPr>
        </p:nvSpPr>
        <p:spPr/>
        <p:txBody>
          <a:bodyPr/>
          <a:lstStyle/>
          <a:p>
            <a:r>
              <a:rPr lang="en-US" dirty="0" smtClean="0"/>
              <a:t>Modifications made to any of the various components of the software stack should not adversely affect any of the existing functionality of the components</a:t>
            </a:r>
            <a:endParaRPr lang="en-US" dirty="0"/>
          </a:p>
        </p:txBody>
      </p:sp>
    </p:spTree>
    <p:extLst>
      <p:ext uri="{BB962C8B-B14F-4D97-AF65-F5344CB8AC3E}">
        <p14:creationId xmlns:p14="http://schemas.microsoft.com/office/powerpoint/2010/main" val="24153724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Non-Functional Requirements</a:t>
            </a:r>
            <a:endParaRPr lang="en-US" dirty="0"/>
          </a:p>
        </p:txBody>
      </p:sp>
      <p:sp>
        <p:nvSpPr>
          <p:cNvPr id="3" name="Content Placeholder 2"/>
          <p:cNvSpPr>
            <a:spLocks noGrp="1"/>
          </p:cNvSpPr>
          <p:nvPr>
            <p:ph idx="1"/>
          </p:nvPr>
        </p:nvSpPr>
        <p:spPr/>
        <p:txBody>
          <a:bodyPr/>
          <a:lstStyle/>
          <a:p>
            <a:r>
              <a:rPr lang="en-US" dirty="0" smtClean="0"/>
              <a:t>The modified software stack should run at a usable speed</a:t>
            </a:r>
          </a:p>
          <a:p>
            <a:r>
              <a:rPr lang="en-US" dirty="0" smtClean="0"/>
              <a:t>The modified software stack should be stable and run reliably</a:t>
            </a:r>
            <a:endParaRPr lang="en-US" dirty="0"/>
          </a:p>
          <a:p>
            <a:r>
              <a:rPr lang="en-US" dirty="0" smtClean="0"/>
              <a:t>Modifications to QEMU, </a:t>
            </a:r>
            <a:r>
              <a:rPr lang="en-US" dirty="0" err="1" smtClean="0"/>
              <a:t>Fiasco.OC</a:t>
            </a:r>
            <a:r>
              <a:rPr lang="en-US" dirty="0" smtClean="0"/>
              <a:t> and L4RE should be written in C and C++ programming language on a </a:t>
            </a:r>
            <a:r>
              <a:rPr lang="en-US" dirty="0" err="1" smtClean="0"/>
              <a:t>Debian</a:t>
            </a:r>
            <a:r>
              <a:rPr lang="en-US" dirty="0" smtClean="0"/>
              <a:t> Linux platform</a:t>
            </a:r>
          </a:p>
        </p:txBody>
      </p:sp>
    </p:spTree>
    <p:extLst>
      <p:ext uri="{BB962C8B-B14F-4D97-AF65-F5344CB8AC3E}">
        <p14:creationId xmlns:p14="http://schemas.microsoft.com/office/powerpoint/2010/main" val="42455688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a:t>
            </a:r>
            <a:endParaRPr lang="en-US" dirty="0"/>
          </a:p>
        </p:txBody>
      </p:sp>
      <p:sp>
        <p:nvSpPr>
          <p:cNvPr id="3" name="Content Placeholder 2"/>
          <p:cNvSpPr>
            <a:spLocks noGrp="1"/>
          </p:cNvSpPr>
          <p:nvPr>
            <p:ph idx="1"/>
          </p:nvPr>
        </p:nvSpPr>
        <p:spPr/>
        <p:txBody>
          <a:bodyPr/>
          <a:lstStyle/>
          <a:p>
            <a:r>
              <a:rPr lang="en-US" dirty="0" smtClean="0"/>
              <a:t>Make sure that </a:t>
            </a:r>
            <a:r>
              <a:rPr lang="en-US" dirty="0" err="1" smtClean="0"/>
              <a:t>Fiasco.OC</a:t>
            </a:r>
            <a:r>
              <a:rPr lang="en-US" dirty="0" smtClean="0"/>
              <a:t> microkernel will run seamlessly over Mr. Winter’s QEMU</a:t>
            </a:r>
          </a:p>
          <a:p>
            <a:endParaRPr lang="en-US" dirty="0"/>
          </a:p>
          <a:p>
            <a:r>
              <a:rPr lang="en-US" dirty="0"/>
              <a:t>Context switching between </a:t>
            </a:r>
            <a:r>
              <a:rPr lang="en-US" dirty="0" smtClean="0"/>
              <a:t>worlds</a:t>
            </a:r>
          </a:p>
          <a:p>
            <a:endParaRPr lang="en-US" dirty="0"/>
          </a:p>
          <a:p>
            <a:r>
              <a:rPr lang="en-US" dirty="0"/>
              <a:t>Writing an Android application that uses </a:t>
            </a:r>
            <a:r>
              <a:rPr lang="en-US" dirty="0" err="1"/>
              <a:t>TrustZone</a:t>
            </a:r>
            <a:endParaRPr lang="en-US" dirty="0"/>
          </a:p>
          <a:p>
            <a:pPr marL="68580" indent="0">
              <a:buNone/>
            </a:pPr>
            <a:endParaRPr lang="en-US" dirty="0"/>
          </a:p>
          <a:p>
            <a:endParaRPr lang="en-US" dirty="0" smtClean="0"/>
          </a:p>
          <a:p>
            <a:pPr lvl="1"/>
            <a:endParaRPr lang="en-US" dirty="0"/>
          </a:p>
        </p:txBody>
      </p:sp>
    </p:spTree>
    <p:extLst>
      <p:ext uri="{BB962C8B-B14F-4D97-AF65-F5344CB8AC3E}">
        <p14:creationId xmlns:p14="http://schemas.microsoft.com/office/powerpoint/2010/main" val="38062527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Assumptions</a:t>
            </a:r>
            <a:endParaRPr lang="en-US" dirty="0"/>
          </a:p>
        </p:txBody>
      </p:sp>
      <p:sp>
        <p:nvSpPr>
          <p:cNvPr id="3" name="Content Placeholder 2"/>
          <p:cNvSpPr>
            <a:spLocks noGrp="1"/>
          </p:cNvSpPr>
          <p:nvPr>
            <p:ph idx="1"/>
          </p:nvPr>
        </p:nvSpPr>
        <p:spPr/>
        <p:txBody>
          <a:bodyPr>
            <a:normAutofit/>
          </a:bodyPr>
          <a:lstStyle/>
          <a:p>
            <a:r>
              <a:rPr lang="en-US" dirty="0" smtClean="0"/>
              <a:t>Adequate time to complete our project</a:t>
            </a:r>
          </a:p>
          <a:p>
            <a:endParaRPr lang="en-US" dirty="0" smtClean="0"/>
          </a:p>
          <a:p>
            <a:r>
              <a:rPr lang="en-US" dirty="0" smtClean="0"/>
              <a:t>Johannes Winter’s experimental QEMU extensions function correctly</a:t>
            </a:r>
          </a:p>
          <a:p>
            <a:endParaRPr lang="en-US" dirty="0" smtClean="0"/>
          </a:p>
          <a:p>
            <a:r>
              <a:rPr lang="en-US" dirty="0" smtClean="0"/>
              <a:t>The Fiasco microkernel and L4Re will function with Johannes Winter’s QEMU</a:t>
            </a:r>
          </a:p>
          <a:p>
            <a:pPr marL="68580" indent="0">
              <a:buNone/>
            </a:pPr>
            <a:endParaRPr lang="en-US" dirty="0" smtClean="0"/>
          </a:p>
        </p:txBody>
      </p:sp>
    </p:spTree>
    <p:extLst>
      <p:ext uri="{BB962C8B-B14F-4D97-AF65-F5344CB8AC3E}">
        <p14:creationId xmlns:p14="http://schemas.microsoft.com/office/powerpoint/2010/main" val="39900575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Constraints</a:t>
            </a:r>
            <a:endParaRPr lang="en-US" dirty="0"/>
          </a:p>
        </p:txBody>
      </p:sp>
      <p:sp>
        <p:nvSpPr>
          <p:cNvPr id="3" name="Content Placeholder 2"/>
          <p:cNvSpPr>
            <a:spLocks noGrp="1"/>
          </p:cNvSpPr>
          <p:nvPr>
            <p:ph idx="1"/>
          </p:nvPr>
        </p:nvSpPr>
        <p:spPr/>
        <p:txBody>
          <a:bodyPr>
            <a:normAutofit lnSpcReduction="10000"/>
          </a:bodyPr>
          <a:lstStyle/>
          <a:p>
            <a:r>
              <a:rPr lang="en-US" dirty="0" smtClean="0"/>
              <a:t>April 2012 is a firm deadline for this project</a:t>
            </a:r>
          </a:p>
          <a:p>
            <a:pPr marL="68580" indent="0">
              <a:buNone/>
            </a:pPr>
            <a:endParaRPr lang="en-US" dirty="0" smtClean="0"/>
          </a:p>
          <a:p>
            <a:r>
              <a:rPr lang="en-US" dirty="0" smtClean="0"/>
              <a:t>The experimental nature of Johannes Winter’s QEMU release may lead to problems</a:t>
            </a:r>
          </a:p>
          <a:p>
            <a:endParaRPr lang="en-US" dirty="0" smtClean="0"/>
          </a:p>
          <a:p>
            <a:r>
              <a:rPr lang="en-US" dirty="0" smtClean="0"/>
              <a:t>There is no documentation for this stack which suggests we may be the first group to attempt this</a:t>
            </a:r>
          </a:p>
        </p:txBody>
      </p:sp>
    </p:spTree>
    <p:extLst>
      <p:ext uri="{BB962C8B-B14F-4D97-AF65-F5344CB8AC3E}">
        <p14:creationId xmlns:p14="http://schemas.microsoft.com/office/powerpoint/2010/main" val="724759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and Mitigations</a:t>
            </a:r>
            <a:endParaRPr lang="en-US" dirty="0"/>
          </a:p>
        </p:txBody>
      </p:sp>
      <p:sp>
        <p:nvSpPr>
          <p:cNvPr id="3" name="Content Placeholder 2"/>
          <p:cNvSpPr>
            <a:spLocks noGrp="1"/>
          </p:cNvSpPr>
          <p:nvPr>
            <p:ph idx="1"/>
          </p:nvPr>
        </p:nvSpPr>
        <p:spPr/>
        <p:txBody>
          <a:bodyPr/>
          <a:lstStyle/>
          <a:p>
            <a:r>
              <a:rPr lang="en-US" dirty="0" smtClean="0"/>
              <a:t>Not Possible to Implement</a:t>
            </a:r>
          </a:p>
          <a:p>
            <a:pPr marL="68580" indent="0">
              <a:buNone/>
            </a:pPr>
            <a:endParaRPr lang="en-US" dirty="0" smtClean="0"/>
          </a:p>
          <a:p>
            <a:r>
              <a:rPr lang="en-US" dirty="0" smtClean="0"/>
              <a:t>Time constraints</a:t>
            </a:r>
          </a:p>
          <a:p>
            <a:pPr marL="68580" indent="0">
              <a:buNone/>
            </a:pPr>
            <a:endParaRPr lang="en-US" dirty="0" smtClean="0"/>
          </a:p>
          <a:p>
            <a:r>
              <a:rPr lang="en-US" dirty="0" smtClean="0"/>
              <a:t>Resources and Documentation</a:t>
            </a:r>
            <a:endParaRPr lang="en-US" dirty="0"/>
          </a:p>
        </p:txBody>
      </p:sp>
    </p:spTree>
    <p:extLst>
      <p:ext uri="{BB962C8B-B14F-4D97-AF65-F5344CB8AC3E}">
        <p14:creationId xmlns:p14="http://schemas.microsoft.com/office/powerpoint/2010/main" val="1028574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 Milestones &amp; Schedule</a:t>
            </a:r>
            <a:endParaRPr lang="en-US" dirty="0"/>
          </a:p>
        </p:txBody>
      </p:sp>
      <p:sp>
        <p:nvSpPr>
          <p:cNvPr id="3" name="Content Placeholder 2"/>
          <p:cNvSpPr>
            <a:spLocks noGrp="1"/>
          </p:cNvSpPr>
          <p:nvPr>
            <p:ph idx="1"/>
          </p:nvPr>
        </p:nvSpPr>
        <p:spPr/>
        <p:txBody>
          <a:bodyPr/>
          <a:lstStyle/>
          <a:p>
            <a:r>
              <a:rPr lang="en-US" dirty="0" smtClean="0"/>
              <a:t>Finding Johannes Winter’s augmented QEMU made this project possible</a:t>
            </a:r>
          </a:p>
          <a:p>
            <a:endParaRPr lang="en-US" dirty="0"/>
          </a:p>
          <a:p>
            <a:r>
              <a:rPr lang="en-US" dirty="0" smtClean="0"/>
              <a:t>Creating an early version of the stack</a:t>
            </a:r>
          </a:p>
          <a:p>
            <a:endParaRPr lang="en-US" dirty="0"/>
          </a:p>
          <a:p>
            <a:endParaRPr lang="en-US" dirty="0" smtClean="0"/>
          </a:p>
        </p:txBody>
      </p:sp>
    </p:spTree>
    <p:extLst>
      <p:ext uri="{BB962C8B-B14F-4D97-AF65-F5344CB8AC3E}">
        <p14:creationId xmlns:p14="http://schemas.microsoft.com/office/powerpoint/2010/main" val="1359383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Problem Statement</a:t>
            </a:r>
            <a:endParaRPr lang="en-US" dirty="0"/>
          </a:p>
        </p:txBody>
      </p:sp>
      <p:sp>
        <p:nvSpPr>
          <p:cNvPr id="3" name="Content Placeholder 2"/>
          <p:cNvSpPr>
            <a:spLocks noGrp="1"/>
          </p:cNvSpPr>
          <p:nvPr>
            <p:ph idx="1"/>
          </p:nvPr>
        </p:nvSpPr>
        <p:spPr/>
        <p:txBody>
          <a:bodyPr>
            <a:normAutofit/>
          </a:bodyPr>
          <a:lstStyle/>
          <a:p>
            <a:r>
              <a:rPr lang="en-US" dirty="0"/>
              <a:t>Attempt a software TPM on </a:t>
            </a:r>
            <a:r>
              <a:rPr lang="en-US" dirty="0" smtClean="0"/>
              <a:t>Android</a:t>
            </a:r>
          </a:p>
          <a:p>
            <a:endParaRPr lang="en-US" dirty="0"/>
          </a:p>
          <a:p>
            <a:r>
              <a:rPr lang="en-US" dirty="0" smtClean="0"/>
              <a:t>TPM-Trusted Platform Module</a:t>
            </a:r>
          </a:p>
          <a:p>
            <a:pPr marL="68580" indent="0">
              <a:buNone/>
            </a:pPr>
            <a:endParaRPr lang="en-US" dirty="0" smtClean="0"/>
          </a:p>
          <a:p>
            <a:r>
              <a:rPr lang="en-US" dirty="0" smtClean="0"/>
              <a:t>To safely test the TPM we must have an emulator</a:t>
            </a:r>
            <a:endParaRPr lang="en-US" dirty="0"/>
          </a:p>
        </p:txBody>
      </p:sp>
      <p:pic>
        <p:nvPicPr>
          <p:cNvPr id="4"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5222" b="93734" l="23818" r="77091">
                        <a14:foregroundMark x1="45273" y1="26110" x2="45273" y2="26110"/>
                        <a14:foregroundMark x1="71273" y1="46214" x2="71273" y2="46214"/>
                        <a14:foregroundMark x1="29818" y1="48303" x2="29818" y2="48303"/>
                      </a14:backgroundRemoval>
                    </a14:imgEffect>
                  </a14:imgLayer>
                </a14:imgProps>
              </a:ext>
              <a:ext uri="{28A0092B-C50C-407E-A947-70E740481C1C}">
                <a14:useLocalDpi xmlns:a14="http://schemas.microsoft.com/office/drawing/2010/main" val="0"/>
              </a:ext>
            </a:extLst>
          </a:blip>
          <a:srcRect/>
          <a:stretch>
            <a:fillRect/>
          </a:stretch>
        </p:blipFill>
        <p:spPr bwMode="auto">
          <a:xfrm>
            <a:off x="5638800" y="457200"/>
            <a:ext cx="3352800" cy="2334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73238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Plan for Next Semester</a:t>
            </a:r>
            <a:endParaRPr lang="en-US" dirty="0"/>
          </a:p>
        </p:txBody>
      </p:sp>
      <p:sp>
        <p:nvSpPr>
          <p:cNvPr id="3" name="Content Placeholder 2"/>
          <p:cNvSpPr>
            <a:spLocks noGrp="1"/>
          </p:cNvSpPr>
          <p:nvPr>
            <p:ph idx="1"/>
          </p:nvPr>
        </p:nvSpPr>
        <p:spPr/>
        <p:txBody>
          <a:bodyPr/>
          <a:lstStyle/>
          <a:p>
            <a:r>
              <a:rPr lang="en-US" dirty="0" smtClean="0"/>
              <a:t>Work on creating the stack</a:t>
            </a:r>
          </a:p>
          <a:p>
            <a:endParaRPr lang="en-US" dirty="0"/>
          </a:p>
          <a:p>
            <a:r>
              <a:rPr lang="en-US" dirty="0" smtClean="0"/>
              <a:t>Modify the Fiasco microkernel to support Johannes Winter’s QEMU</a:t>
            </a:r>
          </a:p>
          <a:p>
            <a:endParaRPr lang="en-US" dirty="0"/>
          </a:p>
          <a:p>
            <a:r>
              <a:rPr lang="en-US" dirty="0" smtClean="0"/>
              <a:t>Testing</a:t>
            </a:r>
          </a:p>
          <a:p>
            <a:endParaRPr lang="en-US" dirty="0"/>
          </a:p>
          <a:p>
            <a:r>
              <a:rPr lang="en-US" dirty="0" smtClean="0"/>
              <a:t>Writing the Android application</a:t>
            </a:r>
          </a:p>
          <a:p>
            <a:pPr marL="68580" indent="0">
              <a:buNone/>
            </a:pPr>
            <a:endParaRPr lang="en-US" dirty="0"/>
          </a:p>
          <a:p>
            <a:endParaRPr lang="en-US" dirty="0"/>
          </a:p>
          <a:p>
            <a:endParaRPr lang="en-US" dirty="0" smtClean="0"/>
          </a:p>
        </p:txBody>
      </p:sp>
    </p:spTree>
    <p:extLst>
      <p:ext uri="{BB962C8B-B14F-4D97-AF65-F5344CB8AC3E}">
        <p14:creationId xmlns:p14="http://schemas.microsoft.com/office/powerpoint/2010/main" val="3621450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4615329"/>
            <a:ext cx="6637468" cy="1362075"/>
          </a:xfrm>
        </p:spPr>
        <p:txBody>
          <a:bodyPr/>
          <a:lstStyle/>
          <a:p>
            <a:pPr algn="ctr"/>
            <a:r>
              <a:rPr lang="en-US" dirty="0" smtClean="0"/>
              <a:t>Questions?</a:t>
            </a:r>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276350"/>
            <a:ext cx="5076825" cy="3424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56540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990599"/>
            <a:ext cx="8229600" cy="5144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7741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	</a:t>
            </a:r>
            <a:endParaRPr lang="en-US" dirty="0"/>
          </a:p>
        </p:txBody>
      </p:sp>
      <p:sp>
        <p:nvSpPr>
          <p:cNvPr id="3" name="Content Placeholder 2"/>
          <p:cNvSpPr>
            <a:spLocks noGrp="1"/>
          </p:cNvSpPr>
          <p:nvPr>
            <p:ph idx="1"/>
          </p:nvPr>
        </p:nvSpPr>
        <p:spPr/>
        <p:txBody>
          <a:bodyPr/>
          <a:lstStyle/>
          <a:p>
            <a:r>
              <a:rPr lang="en-US" dirty="0" smtClean="0"/>
              <a:t>To implement a software stack that allows the emulation of the Android operating system to use the functionality of ARM’s </a:t>
            </a:r>
            <a:r>
              <a:rPr lang="en-US" dirty="0" err="1" smtClean="0"/>
              <a:t>TrustZone</a:t>
            </a:r>
            <a:endParaRPr lang="en-US" dirty="0" smtClean="0"/>
          </a:p>
          <a:p>
            <a:endParaRPr lang="en-US" dirty="0" smtClean="0"/>
          </a:p>
          <a:p>
            <a:r>
              <a:rPr lang="en-US" dirty="0" smtClean="0"/>
              <a:t>This is a proof of concept project for The Boeing Corporation so they can begin development with TrustZone</a:t>
            </a:r>
            <a:endParaRPr lang="en-US" dirty="0"/>
          </a:p>
        </p:txBody>
      </p:sp>
    </p:spTree>
    <p:extLst>
      <p:ext uri="{BB962C8B-B14F-4D97-AF65-F5344CB8AC3E}">
        <p14:creationId xmlns:p14="http://schemas.microsoft.com/office/powerpoint/2010/main" val="328427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TrustZone</a:t>
            </a:r>
            <a:endParaRPr lang="en-US" dirty="0"/>
          </a:p>
        </p:txBody>
      </p:sp>
      <p:sp>
        <p:nvSpPr>
          <p:cNvPr id="3" name="Content Placeholder 2"/>
          <p:cNvSpPr>
            <a:spLocks noGrp="1"/>
          </p:cNvSpPr>
          <p:nvPr>
            <p:ph idx="1"/>
          </p:nvPr>
        </p:nvSpPr>
        <p:spPr/>
        <p:txBody>
          <a:bodyPr/>
          <a:lstStyle/>
          <a:p>
            <a:r>
              <a:rPr lang="en-US" dirty="0" smtClean="0"/>
              <a:t>ARM’s processor extension that allows for a software TPM implementation</a:t>
            </a:r>
            <a:br>
              <a:rPr lang="en-US" dirty="0" smtClean="0"/>
            </a:br>
            <a:endParaRPr lang="en-US" dirty="0" smtClean="0"/>
          </a:p>
          <a:p>
            <a:r>
              <a:rPr lang="en-US" dirty="0" smtClean="0"/>
              <a:t>Available on all major ARM cell phone chips</a:t>
            </a:r>
            <a:br>
              <a:rPr lang="en-US" dirty="0" smtClean="0"/>
            </a:br>
            <a:endParaRPr lang="en-US" dirty="0" smtClean="0"/>
          </a:p>
          <a:p>
            <a:r>
              <a:rPr lang="en-US" dirty="0" smtClean="0"/>
              <a:t>There is limited open source development with TrustZone</a:t>
            </a:r>
          </a:p>
        </p:txBody>
      </p:sp>
      <p:pic>
        <p:nvPicPr>
          <p:cNvPr id="1026" name="Picture 2" descr="http://www.arm.com/rximages/10978.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914400"/>
            <a:ext cx="2790825" cy="866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085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Overview</a:t>
            </a:r>
          </a:p>
        </p:txBody>
      </p:sp>
      <p:pic>
        <p:nvPicPr>
          <p:cNvPr id="5" name="Content Placeholder 4"/>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42988" y="2464121"/>
            <a:ext cx="7110412" cy="3403279"/>
          </a:xfrm>
          <a:prstGeom prst="rect">
            <a:avLst/>
          </a:prstGeom>
          <a:noFill/>
          <a:ln>
            <a:noFill/>
          </a:ln>
        </p:spPr>
      </p:pic>
    </p:spTree>
    <p:extLst>
      <p:ext uri="{BB962C8B-B14F-4D97-AF65-F5344CB8AC3E}">
        <p14:creationId xmlns:p14="http://schemas.microsoft.com/office/powerpoint/2010/main" val="3286713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27664"/>
            <a:ext cx="7924800" cy="801136"/>
          </a:xfrm>
        </p:spPr>
        <p:txBody>
          <a:bodyPr>
            <a:normAutofit fontScale="90000"/>
          </a:bodyPr>
          <a:lstStyle/>
          <a:p>
            <a:r>
              <a:rPr lang="en-US" dirty="0" smtClean="0"/>
              <a:t>Application Examples of </a:t>
            </a:r>
            <a:r>
              <a:rPr lang="en-US" dirty="0" err="1" smtClean="0"/>
              <a:t>TrustZone</a:t>
            </a:r>
            <a:r>
              <a:rPr lang="en-US" dirty="0" smtClean="0"/>
              <a:t> </a:t>
            </a:r>
            <a:endParaRPr lang="en-US" dirty="0"/>
          </a:p>
        </p:txBody>
      </p:sp>
      <p:sp>
        <p:nvSpPr>
          <p:cNvPr id="3" name="Content Placeholder 2"/>
          <p:cNvSpPr>
            <a:spLocks noGrp="1"/>
          </p:cNvSpPr>
          <p:nvPr>
            <p:ph idx="1"/>
          </p:nvPr>
        </p:nvSpPr>
        <p:spPr/>
        <p:txBody>
          <a:bodyPr/>
          <a:lstStyle/>
          <a:p>
            <a:r>
              <a:rPr lang="en-US" dirty="0" smtClean="0"/>
              <a:t>Secure PIN Entry</a:t>
            </a:r>
          </a:p>
          <a:p>
            <a:endParaRPr lang="en-US" dirty="0"/>
          </a:p>
          <a:p>
            <a:r>
              <a:rPr lang="en-US" dirty="0" smtClean="0"/>
              <a:t>Digital Rights Management</a:t>
            </a:r>
          </a:p>
          <a:p>
            <a:endParaRPr lang="en-US" dirty="0" smtClean="0"/>
          </a:p>
          <a:p>
            <a:r>
              <a:rPr lang="en-US" dirty="0" smtClean="0"/>
              <a:t>e-Ticketing Mobile TV (Netflix)</a:t>
            </a:r>
          </a:p>
          <a:p>
            <a:endParaRPr lang="en-US" dirty="0"/>
          </a:p>
        </p:txBody>
      </p:sp>
      <p:pic>
        <p:nvPicPr>
          <p:cNvPr id="2050"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5222" b="93734" l="23818" r="77091">
                        <a14:foregroundMark x1="45273" y1="26110" x2="45273" y2="26110"/>
                        <a14:foregroundMark x1="71273" y1="46214" x2="71273" y2="46214"/>
                        <a14:foregroundMark x1="29818" y1="48303" x2="29818" y2="48303"/>
                      </a14:backgroundRemoval>
                    </a14:imgEffect>
                  </a14:imgLayer>
                </a14:imgProps>
              </a:ext>
              <a:ext uri="{28A0092B-C50C-407E-A947-70E740481C1C}">
                <a14:useLocalDpi xmlns:a14="http://schemas.microsoft.com/office/drawing/2010/main" val="0"/>
              </a:ext>
            </a:extLst>
          </a:blip>
          <a:srcRect/>
          <a:stretch>
            <a:fillRect/>
          </a:stretch>
        </p:blipFill>
        <p:spPr bwMode="auto">
          <a:xfrm>
            <a:off x="5791200" y="3962400"/>
            <a:ext cx="3352800" cy="2334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4072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DRM Example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42988" y="2623357"/>
            <a:ext cx="6777037" cy="2909860"/>
          </a:xfrm>
        </p:spPr>
      </p:pic>
    </p:spTree>
    <p:extLst>
      <p:ext uri="{BB962C8B-B14F-4D97-AF65-F5344CB8AC3E}">
        <p14:creationId xmlns:p14="http://schemas.microsoft.com/office/powerpoint/2010/main" val="685847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TPM Overview</a:t>
            </a:r>
            <a:endParaRPr lang="en-US" dirty="0"/>
          </a:p>
        </p:txBody>
      </p:sp>
      <p:sp>
        <p:nvSpPr>
          <p:cNvPr id="3" name="Content Placeholder 2"/>
          <p:cNvSpPr>
            <a:spLocks noGrp="1"/>
          </p:cNvSpPr>
          <p:nvPr>
            <p:ph idx="1"/>
          </p:nvPr>
        </p:nvSpPr>
        <p:spPr/>
        <p:txBody>
          <a:bodyPr>
            <a:normAutofit/>
          </a:bodyPr>
          <a:lstStyle/>
          <a:p>
            <a:r>
              <a:rPr lang="en-US" dirty="0"/>
              <a:t>A TPM is a chip that resides on the motherboard, and provides 4 basic functionalities</a:t>
            </a:r>
          </a:p>
          <a:p>
            <a:pPr lvl="1" indent="-342900">
              <a:buAutoNum type="arabicParenR"/>
            </a:pPr>
            <a:r>
              <a:rPr lang="en-US" dirty="0"/>
              <a:t>Secure storage and reporting of platform configurations</a:t>
            </a:r>
          </a:p>
          <a:p>
            <a:pPr lvl="1" indent="-342900">
              <a:buAutoNum type="arabicParenR"/>
            </a:pPr>
            <a:r>
              <a:rPr lang="en-US" dirty="0"/>
              <a:t>Protected private key storage</a:t>
            </a:r>
          </a:p>
          <a:p>
            <a:pPr lvl="1" indent="-342900">
              <a:buAutoNum type="arabicParenR"/>
            </a:pPr>
            <a:r>
              <a:rPr lang="en-US" dirty="0"/>
              <a:t>Cryptographic functions</a:t>
            </a:r>
          </a:p>
          <a:p>
            <a:pPr lvl="1" indent="-342900">
              <a:buAutoNum type="arabicParenR"/>
            </a:pPr>
            <a:r>
              <a:rPr lang="en-US" dirty="0"/>
              <a:t>Initialization and management functions</a:t>
            </a:r>
          </a:p>
          <a:p>
            <a:pPr marL="68580" indent="0">
              <a:buNone/>
            </a:pPr>
            <a:endParaRPr lang="en-US" dirty="0"/>
          </a:p>
        </p:txBody>
      </p:sp>
    </p:spTree>
    <p:extLst>
      <p:ext uri="{BB962C8B-B14F-4D97-AF65-F5344CB8AC3E}">
        <p14:creationId xmlns:p14="http://schemas.microsoft.com/office/powerpoint/2010/main" val="26231023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645</TotalTime>
  <Words>1003</Words>
  <Application>Microsoft Office PowerPoint</Application>
  <PresentationFormat>On-screen Show (4:3)</PresentationFormat>
  <Paragraphs>180</Paragraphs>
  <Slides>32</Slides>
  <Notes>31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Austin</vt:lpstr>
      <vt:lpstr>Android Security</vt:lpstr>
      <vt:lpstr>Advisors</vt:lpstr>
      <vt:lpstr>Problem Statement</vt:lpstr>
      <vt:lpstr>The Project </vt:lpstr>
      <vt:lpstr>TrustZone</vt:lpstr>
      <vt:lpstr>System Overview</vt:lpstr>
      <vt:lpstr>Application Examples of TrustZone </vt:lpstr>
      <vt:lpstr>DRM Example</vt:lpstr>
      <vt:lpstr>TPM Overview</vt:lpstr>
      <vt:lpstr>PowerPoint Presentation</vt:lpstr>
      <vt:lpstr>TrustZone Implementation</vt:lpstr>
      <vt:lpstr>The Stack</vt:lpstr>
      <vt:lpstr>QEMU</vt:lpstr>
      <vt:lpstr>Fiasco Microkernel</vt:lpstr>
      <vt:lpstr>L4Runtime Environment</vt:lpstr>
      <vt:lpstr>L4Android</vt:lpstr>
      <vt:lpstr>Android Application</vt:lpstr>
      <vt:lpstr>Functional Requirement</vt:lpstr>
      <vt:lpstr>Functional Requirement</vt:lpstr>
      <vt:lpstr>Functional Requirement</vt:lpstr>
      <vt:lpstr>Functional Requirement</vt:lpstr>
      <vt:lpstr>Functional Requirement</vt:lpstr>
      <vt:lpstr>Functional Requirement</vt:lpstr>
      <vt:lpstr>Non-Functional Requirements</vt:lpstr>
      <vt:lpstr>Testing</vt:lpstr>
      <vt:lpstr>Assumptions</vt:lpstr>
      <vt:lpstr>Constraints</vt:lpstr>
      <vt:lpstr>Risks and Mitigations</vt:lpstr>
      <vt:lpstr>Project Milestones &amp; Schedule</vt:lpstr>
      <vt:lpstr>Plan for Next Semester</vt:lpstr>
      <vt:lpstr>Questions?</vt:lpstr>
      <vt:lpstr>PowerPoint Presentation</vt:lpstr>
    </vt:vector>
  </TitlesOfParts>
  <Company>ECpE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Android Security</dc:title>
  <dc:creator>Alexander M.. Frisvold</dc:creator>
  <cp:lastModifiedBy>Alexander M.. Frisvold</cp:lastModifiedBy>
  <cp:revision>46</cp:revision>
  <cp:lastPrinted>2011-12-08T19:31:16Z</cp:lastPrinted>
  <dcterms:created xsi:type="dcterms:W3CDTF">2011-11-08T22:44:51Z</dcterms:created>
  <dcterms:modified xsi:type="dcterms:W3CDTF">2011-12-08T19:33:14Z</dcterms:modified>
</cp:coreProperties>
</file>